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7"/>
  </p:notesMasterIdLst>
  <p:handoutMasterIdLst>
    <p:handoutMasterId r:id="rId68"/>
  </p:handoutMasterIdLst>
  <p:sldIdLst>
    <p:sldId id="900" r:id="rId2"/>
    <p:sldId id="1016" r:id="rId3"/>
    <p:sldId id="1156" r:id="rId4"/>
    <p:sldId id="1145" r:id="rId5"/>
    <p:sldId id="1151" r:id="rId6"/>
    <p:sldId id="1152" r:id="rId7"/>
    <p:sldId id="1154" r:id="rId8"/>
    <p:sldId id="1157" r:id="rId9"/>
    <p:sldId id="1161" r:id="rId10"/>
    <p:sldId id="1171" r:id="rId11"/>
    <p:sldId id="1158" r:id="rId12"/>
    <p:sldId id="1191" r:id="rId13"/>
    <p:sldId id="1174" r:id="rId14"/>
    <p:sldId id="1175" r:id="rId15"/>
    <p:sldId id="1176" r:id="rId16"/>
    <p:sldId id="1177" r:id="rId17"/>
    <p:sldId id="1178" r:id="rId18"/>
    <p:sldId id="1179" r:id="rId19"/>
    <p:sldId id="1180" r:id="rId20"/>
    <p:sldId id="1188" r:id="rId21"/>
    <p:sldId id="1221" r:id="rId22"/>
    <p:sldId id="1195" r:id="rId23"/>
    <p:sldId id="1208" r:id="rId24"/>
    <p:sldId id="1163" r:id="rId25"/>
    <p:sldId id="1164" r:id="rId26"/>
    <p:sldId id="1165" r:id="rId27"/>
    <p:sldId id="1166" r:id="rId28"/>
    <p:sldId id="1192" r:id="rId29"/>
    <p:sldId id="1167" r:id="rId30"/>
    <p:sldId id="1168" r:id="rId31"/>
    <p:sldId id="1169" r:id="rId32"/>
    <p:sldId id="1237" r:id="rId33"/>
    <p:sldId id="1230" r:id="rId34"/>
    <p:sldId id="1231" r:id="rId35"/>
    <p:sldId id="1232" r:id="rId36"/>
    <p:sldId id="1233" r:id="rId37"/>
    <p:sldId id="1234" r:id="rId38"/>
    <p:sldId id="1235" r:id="rId39"/>
    <p:sldId id="1236" r:id="rId40"/>
    <p:sldId id="1225" r:id="rId41"/>
    <p:sldId id="1209" r:id="rId42"/>
    <p:sldId id="1210" r:id="rId43"/>
    <p:sldId id="1211" r:id="rId44"/>
    <p:sldId id="1226" r:id="rId45"/>
    <p:sldId id="1213" r:id="rId46"/>
    <p:sldId id="1214" r:id="rId47"/>
    <p:sldId id="1239" r:id="rId48"/>
    <p:sldId id="1241" r:id="rId49"/>
    <p:sldId id="1242" r:id="rId50"/>
    <p:sldId id="1243" r:id="rId51"/>
    <p:sldId id="1244" r:id="rId52"/>
    <p:sldId id="1245" r:id="rId53"/>
    <p:sldId id="1246" r:id="rId54"/>
    <p:sldId id="1216" r:id="rId55"/>
    <p:sldId id="1229" r:id="rId56"/>
    <p:sldId id="1228" r:id="rId57"/>
    <p:sldId id="1227" r:id="rId58"/>
    <p:sldId id="1207" r:id="rId59"/>
    <p:sldId id="1203" r:id="rId60"/>
    <p:sldId id="1204" r:id="rId61"/>
    <p:sldId id="1205" r:id="rId62"/>
    <p:sldId id="1206" r:id="rId63"/>
    <p:sldId id="1220" r:id="rId64"/>
    <p:sldId id="1223" r:id="rId65"/>
    <p:sldId id="1224" r:id="rId66"/>
  </p:sldIdLst>
  <p:sldSz cx="12192000" cy="6858000"/>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808081"/>
    <a:srgbClr val="C5D1E0"/>
    <a:srgbClr val="FF6600"/>
    <a:srgbClr val="FFCC99"/>
    <a:srgbClr val="0F4D92"/>
    <a:srgbClr val="F3F3F3"/>
    <a:srgbClr val="FF1D1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69"/>
    <p:restoredTop sz="94611"/>
  </p:normalViewPr>
  <p:slideViewPr>
    <p:cSldViewPr snapToGrid="0">
      <p:cViewPr>
        <p:scale>
          <a:sx n="73" d="100"/>
          <a:sy n="73" d="100"/>
        </p:scale>
        <p:origin x="824" y="336"/>
      </p:cViewPr>
      <p:guideLst>
        <p:guide orient="horz" pos="2160"/>
        <p:guide pos="384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xfrm>
            <a:off x="381000" y="685800"/>
            <a:ext cx="6096000" cy="3429000"/>
          </a:xfrm>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984302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a:t>
            </a:fld>
            <a:endParaRPr lang="en-US"/>
          </a:p>
        </p:txBody>
      </p:sp>
    </p:spTree>
    <p:extLst>
      <p:ext uri="{BB962C8B-B14F-4D97-AF65-F5344CB8AC3E}">
        <p14:creationId xmlns:p14="http://schemas.microsoft.com/office/powerpoint/2010/main" val="1790552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863593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smtClean="0">
                <a:latin typeface="Lucida Grande" charset="0"/>
                <a:cs typeface="Lucida Grande" charset="0"/>
                <a:sym typeface="Lucida Grande" charset="0"/>
              </a:rPr>
              <a:t>Route </a:t>
            </a:r>
            <a:r>
              <a:rPr lang="en-US" sz="2200" dirty="0" err="1" smtClean="0">
                <a:latin typeface="Lucida Grande" charset="0"/>
                <a:cs typeface="Lucida Grande" charset="0"/>
                <a:sym typeface="Lucida Grande" charset="0"/>
              </a:rPr>
              <a:t>onPacket</a:t>
            </a:r>
            <a:r>
              <a:rPr lang="en-US" sz="2200" dirty="0" smtClean="0">
                <a:latin typeface="Lucida Grande" charset="0"/>
                <a:cs typeface="Lucida Grande" charset="0"/>
                <a:sym typeface="Lucida Grande" charset="0"/>
              </a:rPr>
              <a:t>(</a:t>
            </a:r>
            <a:r>
              <a:rPr lang="en-US" sz="2200" baseline="0" dirty="0" smtClean="0">
                <a:latin typeface="Lucida Grande" charset="0"/>
                <a:cs typeface="Lucida Grande" charset="0"/>
                <a:sym typeface="Lucida Grande" charset="0"/>
              </a:rPr>
              <a:t> </a:t>
            </a:r>
            <a:r>
              <a:rPr lang="en-US" sz="2200" baseline="0" dirty="0" err="1" smtClean="0">
                <a:latin typeface="Lucida Grande" charset="0"/>
                <a:cs typeface="Lucida Grande" charset="0"/>
                <a:sym typeface="Lucida Grande" charset="0"/>
              </a:rPr>
              <a:t>pkt</a:t>
            </a:r>
            <a:r>
              <a:rPr lang="en-US" sz="2200" baseline="0" dirty="0" smtClean="0">
                <a:latin typeface="Lucida Grande" charset="0"/>
                <a:cs typeface="Lucida Grande" charset="0"/>
                <a:sym typeface="Lucida Grande" charset="0"/>
              </a:rPr>
              <a:t> )</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643270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2102752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14</a:t>
            </a:fld>
            <a:endParaRPr lang="en-US"/>
          </a:p>
        </p:txBody>
      </p:sp>
    </p:spTree>
    <p:extLst>
      <p:ext uri="{BB962C8B-B14F-4D97-AF65-F5344CB8AC3E}">
        <p14:creationId xmlns:p14="http://schemas.microsoft.com/office/powerpoint/2010/main" val="154022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438445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extLst>
      <p:ext uri="{BB962C8B-B14F-4D97-AF65-F5344CB8AC3E}">
        <p14:creationId xmlns:p14="http://schemas.microsoft.com/office/powerpoint/2010/main" val="979363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17</a:t>
            </a:fld>
            <a:endParaRPr lang="en-US"/>
          </a:p>
        </p:txBody>
      </p:sp>
    </p:spTree>
    <p:extLst>
      <p:ext uri="{BB962C8B-B14F-4D97-AF65-F5344CB8AC3E}">
        <p14:creationId xmlns:p14="http://schemas.microsoft.com/office/powerpoint/2010/main" val="601984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19</a:t>
            </a:fld>
            <a:endParaRPr lang="en-US"/>
          </a:p>
        </p:txBody>
      </p:sp>
    </p:spTree>
    <p:extLst>
      <p:ext uri="{BB962C8B-B14F-4D97-AF65-F5344CB8AC3E}">
        <p14:creationId xmlns:p14="http://schemas.microsoft.com/office/powerpoint/2010/main" val="1007303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dirty="0" smtClean="0">
                <a:latin typeface="Lucida Grande" charset="0"/>
                <a:cs typeface="Lucida Grande" charset="0"/>
                <a:sym typeface="Lucida Grande" charset="0"/>
              </a:rPr>
              <a:t>On the other hand implementing algorithmic policies is challenging. </a:t>
            </a:r>
          </a:p>
          <a:p>
            <a:r>
              <a:rPr lang="en-US" sz="2200" dirty="0" smtClean="0">
                <a:latin typeface="Lucida Grande" charset="0"/>
                <a:cs typeface="Lucida Grande" charset="0"/>
                <a:sym typeface="Lucida Grande" charset="0"/>
              </a:rPr>
              <a:t>We know that naive solutions -- process every packet at controller or use only exact match rules -- perform poorly.</a:t>
            </a:r>
          </a:p>
          <a:p>
            <a:r>
              <a:rPr lang="en-US" sz="2200" dirty="0" smtClean="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23202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52548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967831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64906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005891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800" dirty="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works by repeatedly executing the user</a:t>
            </a:r>
            <a:r>
              <a:rPr lang="ja-JP" altLang="en-US" sz="1800" dirty="0">
                <a:latin typeface="Arial"/>
                <a:cs typeface="Lucida Grande" charset="0"/>
                <a:sym typeface="Lucida Grande" charset="0"/>
              </a:rPr>
              <a:t>’</a:t>
            </a:r>
            <a:r>
              <a:rPr lang="en-US" sz="1800" dirty="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then accumulates these traces into a trace tree, which is a partial decision tree of the input algorithmic policy, f.</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extLst>
      <p:ext uri="{BB962C8B-B14F-4D97-AF65-F5344CB8AC3E}">
        <p14:creationId xmlns:p14="http://schemas.microsoft.com/office/powerpoint/2010/main" val="872192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541673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95720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889177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06755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400" dirty="0">
                <a:latin typeface="Lucida Grande" charset="0"/>
                <a:cs typeface="Lucida Grande" charset="0"/>
                <a:sym typeface="Lucida Grande" charset="0"/>
              </a:rPr>
              <a:t>The basic compilation algorithm is actually very simple, and we explain it here in the context of an example trace tree. For simplicity the leaves are </a:t>
            </a:r>
            <a:r>
              <a:rPr lang="en-US" sz="1400" dirty="0" smtClean="0">
                <a:latin typeface="Lucida Grande" charset="0"/>
                <a:cs typeface="Lucida Grande" charset="0"/>
                <a:sym typeface="Lucida Grande" charset="0"/>
              </a:rPr>
              <a:t>labeled </a:t>
            </a:r>
            <a:r>
              <a:rPr lang="en-US" sz="1400" dirty="0">
                <a:latin typeface="Lucida Grande" charset="0"/>
                <a:cs typeface="Lucida Grande" charset="0"/>
                <a:sym typeface="Lucida Grande" charset="0"/>
              </a:rPr>
              <a:t>with switch-specific actions, such as forward on some ports or drop.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a:t>
            </a:r>
          </a:p>
          <a:p>
            <a:r>
              <a:rPr lang="en-US" sz="1400" dirty="0">
                <a:latin typeface="Lucida Grande" charset="0"/>
                <a:cs typeface="Lucida Grande" charset="0"/>
                <a:sym typeface="Lucida Grande" charset="0"/>
              </a:rPr>
              <a:t>The leaf stores the action and the match condition can be obtained from the path from the root to the leaf. In this case, we would want to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 Of course, as we described earlier, we cannot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so instead we will generate a rule at some higher priority that matches on the condition which we wish to negate. This rule, which we call a </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barrier rule</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 ensures that the rule for the execution which we are considering only fires when the condition is false.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We observe that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False branch of the assertion node and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Finally, since the </a:t>
            </a:r>
            <a:r>
              <a:rPr lang="en-US" sz="1400" dirty="0" err="1">
                <a:latin typeface="Lucida Grande" charset="0"/>
                <a:cs typeface="Lucida Grande" charset="0"/>
                <a:sym typeface="Lucida Grande" charset="0"/>
              </a:rPr>
              <a:t>subtree</a:t>
            </a:r>
            <a:r>
              <a:rPr lang="en-US" sz="1400" dirty="0">
                <a:latin typeface="Lucida Grande" charset="0"/>
                <a:cs typeface="Lucida Grande" charset="0"/>
                <a:sym typeface="Lucida Grande" charset="0"/>
              </a:rPr>
              <a:t> under the True branch may not completely describe how to handle all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packets, some packets with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may fall through to the reach the barrier rule. Therefore, the action for the barrier rule must be </a:t>
            </a:r>
            <a:r>
              <a:rPr lang="en-US" sz="1400" dirty="0" err="1">
                <a:latin typeface="Lucida Grande" charset="0"/>
                <a:cs typeface="Lucida Grande" charset="0"/>
                <a:sym typeface="Lucida Grande" charset="0"/>
              </a:rPr>
              <a:t>ToController</a:t>
            </a:r>
            <a:r>
              <a:rPr lang="en-US" sz="1400" dirty="0">
                <a:latin typeface="Lucida Grande" charset="0"/>
                <a:cs typeface="Lucida Grande" charset="0"/>
                <a:sym typeface="Lucida Grande" charset="0"/>
              </a:rPr>
              <a:t>, so that we can continue to trace f correctly. </a:t>
            </a:r>
          </a:p>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443275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1265861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272544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963916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828877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788432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6173248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82383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23444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37</a:t>
            </a:fld>
            <a:endParaRPr lang="en-US"/>
          </a:p>
        </p:txBody>
      </p:sp>
    </p:spTree>
    <p:extLst>
      <p:ext uri="{BB962C8B-B14F-4D97-AF65-F5344CB8AC3E}">
        <p14:creationId xmlns:p14="http://schemas.microsoft.com/office/powerpoint/2010/main" val="444258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172296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8614757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87619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baseline="0" dirty="0" smtClean="0"/>
              <a:t>Why abstractions</a:t>
            </a:r>
          </a:p>
          <a:p>
            <a:pPr lvl="2"/>
            <a:r>
              <a:rPr lang="en-US" altLang="ja-JP" sz="1800" baseline="0" dirty="0" smtClean="0"/>
              <a:t>“Modularity based on abstraction is the way things get done.”  </a:t>
            </a:r>
            <a:r>
              <a:rPr lang="en-US" altLang="ja-JP" sz="1800" i="1" baseline="0" dirty="0" smtClean="0"/>
              <a:t>-- Barbara </a:t>
            </a:r>
            <a:r>
              <a:rPr lang="en-US" altLang="ja-JP" sz="1800" i="1" baseline="0" dirty="0" err="1" smtClean="0"/>
              <a:t>Liskov</a:t>
            </a:r>
            <a:endParaRPr lang="en-US" altLang="ja-JP" sz="1800" i="1" baseline="0" dirty="0" smtClean="0"/>
          </a:p>
          <a:p>
            <a:pPr lvl="2"/>
            <a:endParaRPr lang="en-US" sz="1800" baseline="0" dirty="0" smtClean="0"/>
          </a:p>
          <a:p>
            <a:pPr lvl="1"/>
            <a:r>
              <a:rPr lang="en-US" sz="1800" baseline="0" dirty="0" smtClean="0"/>
              <a:t>Why powerful tools</a:t>
            </a:r>
          </a:p>
          <a:p>
            <a:pPr lvl="2"/>
            <a:r>
              <a:rPr lang="en-US" sz="1800" baseline="0" dirty="0" smtClean="0"/>
              <a:t>[</a:t>
            </a:r>
            <a:r>
              <a:rPr lang="en-US" altLang="zh-CN" sz="1800" baseline="0" dirty="0" smtClean="0"/>
              <a:t>control</a:t>
            </a:r>
            <a:r>
              <a:rPr lang="zh-CN" altLang="en-US" sz="1800" baseline="0" dirty="0" smtClean="0"/>
              <a:t> </a:t>
            </a:r>
            <a:r>
              <a:rPr lang="en-US" altLang="zh-CN" sz="1800" baseline="0" dirty="0" smtClean="0"/>
              <a:t>plane give rifle, not food</a:t>
            </a:r>
            <a:endParaRPr lang="en-US" sz="1800" baseline="0"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a:t>
            </a:fld>
            <a:endParaRPr lang="en-US"/>
          </a:p>
        </p:txBody>
      </p:sp>
    </p:spTree>
    <p:extLst>
      <p:ext uri="{BB962C8B-B14F-4D97-AF65-F5344CB8AC3E}">
        <p14:creationId xmlns:p14="http://schemas.microsoft.com/office/powerpoint/2010/main" val="735901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3122523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42</a:t>
            </a:fld>
            <a:endParaRPr lang="en-US"/>
          </a:p>
        </p:txBody>
      </p:sp>
    </p:spTree>
    <p:extLst>
      <p:ext uri="{BB962C8B-B14F-4D97-AF65-F5344CB8AC3E}">
        <p14:creationId xmlns:p14="http://schemas.microsoft.com/office/powerpoint/2010/main" val="78287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43</a:t>
            </a:fld>
            <a:endParaRPr lang="en-US"/>
          </a:p>
        </p:txBody>
      </p:sp>
    </p:spTree>
    <p:extLst>
      <p:ext uri="{BB962C8B-B14F-4D97-AF65-F5344CB8AC3E}">
        <p14:creationId xmlns:p14="http://schemas.microsoft.com/office/powerpoint/2010/main" val="6023278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7798786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8783905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8885367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
        <p:nvSpPr>
          <p:cNvPr id="265" name="Shape 265"/>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47</a:t>
            </a:fld>
            <a:endParaRPr lang="en-US"/>
          </a:p>
        </p:txBody>
      </p:sp>
    </p:spTree>
    <p:extLst>
      <p:ext uri="{BB962C8B-B14F-4D97-AF65-F5344CB8AC3E}">
        <p14:creationId xmlns:p14="http://schemas.microsoft.com/office/powerpoint/2010/main" val="3500576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
        <p:nvSpPr>
          <p:cNvPr id="283" name="Shape 283"/>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48</a:t>
            </a:fld>
            <a:endParaRPr lang="en-US"/>
          </a:p>
        </p:txBody>
      </p:sp>
    </p:spTree>
    <p:extLst>
      <p:ext uri="{BB962C8B-B14F-4D97-AF65-F5344CB8AC3E}">
        <p14:creationId xmlns:p14="http://schemas.microsoft.com/office/powerpoint/2010/main" val="1355828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92" name="Shape 292"/>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49</a:t>
            </a:fld>
            <a:endParaRPr lang="en-US"/>
          </a:p>
        </p:txBody>
      </p:sp>
    </p:spTree>
    <p:extLst>
      <p:ext uri="{BB962C8B-B14F-4D97-AF65-F5344CB8AC3E}">
        <p14:creationId xmlns:p14="http://schemas.microsoft.com/office/powerpoint/2010/main" val="5319090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7816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a:t>
            </a:fld>
            <a:endParaRPr lang="en-US"/>
          </a:p>
        </p:txBody>
      </p:sp>
    </p:spTree>
    <p:extLst>
      <p:ext uri="{BB962C8B-B14F-4D97-AF65-F5344CB8AC3E}">
        <p14:creationId xmlns:p14="http://schemas.microsoft.com/office/powerpoint/2010/main" val="16170525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80832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
        <p:nvSpPr>
          <p:cNvPr id="315" name="Shape 315"/>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52</a:t>
            </a:fld>
            <a:endParaRPr lang="en-US"/>
          </a:p>
        </p:txBody>
      </p:sp>
    </p:spTree>
    <p:extLst>
      <p:ext uri="{BB962C8B-B14F-4D97-AF65-F5344CB8AC3E}">
        <p14:creationId xmlns:p14="http://schemas.microsoft.com/office/powerpoint/2010/main" val="9565430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2081463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9259176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55</a:t>
            </a:fld>
            <a:endParaRPr lang="en-US"/>
          </a:p>
        </p:txBody>
      </p:sp>
    </p:spTree>
    <p:extLst>
      <p:ext uri="{BB962C8B-B14F-4D97-AF65-F5344CB8AC3E}">
        <p14:creationId xmlns:p14="http://schemas.microsoft.com/office/powerpoint/2010/main" val="14550574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56</a:t>
            </a:fld>
            <a:endParaRPr lang="en-US"/>
          </a:p>
        </p:txBody>
      </p:sp>
    </p:spTree>
    <p:extLst>
      <p:ext uri="{BB962C8B-B14F-4D97-AF65-F5344CB8AC3E}">
        <p14:creationId xmlns:p14="http://schemas.microsoft.com/office/powerpoint/2010/main" val="2425254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2056267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59</a:t>
            </a:fld>
            <a:endParaRPr lang="en-US"/>
          </a:p>
        </p:txBody>
      </p:sp>
    </p:spTree>
    <p:extLst>
      <p:ext uri="{BB962C8B-B14F-4D97-AF65-F5344CB8AC3E}">
        <p14:creationId xmlns:p14="http://schemas.microsoft.com/office/powerpoint/2010/main" val="18758058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60</a:t>
            </a:fld>
            <a:endParaRPr lang="en-US"/>
          </a:p>
        </p:txBody>
      </p:sp>
    </p:spTree>
    <p:extLst>
      <p:ext uri="{BB962C8B-B14F-4D97-AF65-F5344CB8AC3E}">
        <p14:creationId xmlns:p14="http://schemas.microsoft.com/office/powerpoint/2010/main" val="12365455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61</a:t>
            </a:fld>
            <a:endParaRPr lang="en-US"/>
          </a:p>
        </p:txBody>
      </p:sp>
    </p:spTree>
    <p:extLst>
      <p:ext uri="{BB962C8B-B14F-4D97-AF65-F5344CB8AC3E}">
        <p14:creationId xmlns:p14="http://schemas.microsoft.com/office/powerpoint/2010/main" val="1988617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6</a:t>
            </a:fld>
            <a:endParaRPr lang="en-US"/>
          </a:p>
        </p:txBody>
      </p:sp>
    </p:spTree>
    <p:extLst>
      <p:ext uri="{BB962C8B-B14F-4D97-AF65-F5344CB8AC3E}">
        <p14:creationId xmlns:p14="http://schemas.microsoft.com/office/powerpoint/2010/main" val="62413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62</a:t>
            </a:fld>
            <a:endParaRPr lang="en-US"/>
          </a:p>
        </p:txBody>
      </p:sp>
    </p:spTree>
    <p:extLst>
      <p:ext uri="{BB962C8B-B14F-4D97-AF65-F5344CB8AC3E}">
        <p14:creationId xmlns:p14="http://schemas.microsoft.com/office/powerpoint/2010/main" val="16585198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dirty="0">
                <a:latin typeface="Lucida Grande" charset="0"/>
                <a:cs typeface="Lucida Grande" charset="0"/>
                <a:sym typeface="Lucida Grande" charset="0"/>
              </a:rPr>
              <a:t>Here is an example algorithmic program, written in Java.</a:t>
            </a:r>
          </a:p>
          <a:p>
            <a:r>
              <a:rPr lang="en-US" sz="2200" dirty="0">
                <a:latin typeface="Lucida Grande" charset="0"/>
                <a:cs typeface="Lucida Grande" charset="0"/>
                <a:sym typeface="Lucida Grande" charset="0"/>
              </a:rPr>
              <a:t>Explain program.</a:t>
            </a:r>
          </a:p>
          <a:p>
            <a:r>
              <a:rPr lang="en-US" sz="2200" dirty="0">
                <a:latin typeface="Lucida Grande" charset="0"/>
                <a:cs typeface="Lucida Grande" charset="0"/>
                <a:sym typeface="Lucida Grande" charset="0"/>
              </a:rPr>
              <a:t>Note that the program does not specify flow table configuration.</a:t>
            </a:r>
          </a:p>
          <a:p>
            <a:r>
              <a:rPr lang="en-US" sz="2200" dirty="0">
                <a:latin typeface="Lucida Grande" charset="0"/>
                <a:cs typeface="Lucida Grande" charset="0"/>
                <a:sym typeface="Lucida Grande" charset="0"/>
              </a:rPr>
              <a:t>So the programming model makes the programmer</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s life easy: just take a packet and say what to do with it.</a:t>
            </a:r>
          </a:p>
        </p:txBody>
      </p:sp>
    </p:spTree>
    <p:extLst>
      <p:ext uri="{BB962C8B-B14F-4D97-AF65-F5344CB8AC3E}">
        <p14:creationId xmlns:p14="http://schemas.microsoft.com/office/powerpoint/2010/main" val="9098071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64</a:t>
            </a:fld>
            <a:endParaRPr lang="en-US"/>
          </a:p>
        </p:txBody>
      </p:sp>
    </p:spTree>
    <p:extLst>
      <p:ext uri="{BB962C8B-B14F-4D97-AF65-F5344CB8AC3E}">
        <p14:creationId xmlns:p14="http://schemas.microsoft.com/office/powerpoint/2010/main" val="4692670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a:latin typeface="Lucida Grande" charset="0"/>
                <a:cs typeface="Lucida Grande" charset="0"/>
                <a:sym typeface="Lucida Grande" charset="0"/>
              </a:rPr>
              <a:t>Here is an example algorithmic program, written in Java.</a:t>
            </a:r>
          </a:p>
          <a:p>
            <a:r>
              <a:rPr lang="en-US" sz="2200" dirty="0">
                <a:latin typeface="Lucida Grande" charset="0"/>
                <a:cs typeface="Lucida Grande" charset="0"/>
                <a:sym typeface="Lucida Grande" charset="0"/>
              </a:rPr>
              <a:t>Explain program.</a:t>
            </a:r>
          </a:p>
          <a:p>
            <a:r>
              <a:rPr lang="en-US" sz="2200" dirty="0">
                <a:latin typeface="Lucida Grande" charset="0"/>
                <a:cs typeface="Lucida Grande" charset="0"/>
                <a:sym typeface="Lucida Grande" charset="0"/>
              </a:rPr>
              <a:t>Note that the program does not specify flow table configuration.</a:t>
            </a:r>
          </a:p>
          <a:p>
            <a:r>
              <a:rPr lang="en-US" sz="2200" dirty="0">
                <a:latin typeface="Lucida Grande" charset="0"/>
                <a:cs typeface="Lucida Grande" charset="0"/>
                <a:sym typeface="Lucida Grande" charset="0"/>
              </a:rPr>
              <a:t>So the programming model makes the programmer</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s life easy: just take a packet and say what to do with it.</a:t>
            </a:r>
          </a:p>
        </p:txBody>
      </p:sp>
    </p:spTree>
    <p:extLst>
      <p:ext uri="{BB962C8B-B14F-4D97-AF65-F5344CB8AC3E}">
        <p14:creationId xmlns:p14="http://schemas.microsoft.com/office/powerpoint/2010/main" val="1671892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7</a:t>
            </a:fld>
            <a:endParaRPr lang="en-US"/>
          </a:p>
        </p:txBody>
      </p:sp>
    </p:spTree>
    <p:extLst>
      <p:ext uri="{BB962C8B-B14F-4D97-AF65-F5344CB8AC3E}">
        <p14:creationId xmlns:p14="http://schemas.microsoft.com/office/powerpoint/2010/main" val="1535951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smtClean="0">
                <a:latin typeface="Lucida Grande" charset="0"/>
                <a:cs typeface="Lucida Grande" charset="0"/>
                <a:sym typeface="Lucida Grande" charset="0"/>
              </a:rPr>
              <a:t>Route </a:t>
            </a:r>
            <a:r>
              <a:rPr lang="en-US" sz="2200" dirty="0" err="1" smtClean="0">
                <a:latin typeface="Lucida Grande" charset="0"/>
                <a:cs typeface="Lucida Grande" charset="0"/>
                <a:sym typeface="Lucida Grande" charset="0"/>
              </a:rPr>
              <a:t>onPacket</a:t>
            </a:r>
            <a:r>
              <a:rPr lang="en-US" sz="2200" dirty="0" smtClean="0">
                <a:latin typeface="Lucida Grande" charset="0"/>
                <a:cs typeface="Lucida Grande" charset="0"/>
                <a:sym typeface="Lucida Grande" charset="0"/>
              </a:rPr>
              <a:t>(</a:t>
            </a:r>
            <a:r>
              <a:rPr lang="en-US" sz="2200" baseline="0" dirty="0" smtClean="0">
                <a:latin typeface="Lucida Grande" charset="0"/>
                <a:cs typeface="Lucida Grande" charset="0"/>
                <a:sym typeface="Lucida Grande" charset="0"/>
              </a:rPr>
              <a:t> </a:t>
            </a:r>
            <a:r>
              <a:rPr lang="en-US" sz="2200" baseline="0" dirty="0" err="1" smtClean="0">
                <a:latin typeface="Lucida Grande" charset="0"/>
                <a:cs typeface="Lucida Grande" charset="0"/>
                <a:sym typeface="Lucida Grande" charset="0"/>
              </a:rPr>
              <a:t>pkt</a:t>
            </a:r>
            <a:r>
              <a:rPr lang="en-US" sz="2200" baseline="0" dirty="0" smtClean="0">
                <a:latin typeface="Lucida Grande" charset="0"/>
                <a:cs typeface="Lucida Grande" charset="0"/>
                <a:sym typeface="Lucida Grande" charset="0"/>
              </a:rPr>
              <a:t> )</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016470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dirty="0" smtClean="0"/>
              <a:t>5Tb/s, 1000bits/</a:t>
            </a:r>
            <a:r>
              <a:rPr lang="en-US" dirty="0" err="1" smtClean="0"/>
              <a:t>pkt</a:t>
            </a:r>
            <a:r>
              <a:rPr lang="en-US" dirty="0" smtClean="0"/>
              <a:t> =&gt; 5B </a:t>
            </a:r>
            <a:r>
              <a:rPr lang="en-US" dirty="0" err="1" smtClean="0"/>
              <a:t>pkts</a:t>
            </a:r>
            <a:r>
              <a:rPr lang="en-US" dirty="0" smtClean="0"/>
              <a:t>/s</a:t>
            </a:r>
          </a:p>
          <a:p>
            <a:pPr lvl="1"/>
            <a:r>
              <a:rPr lang="en-US" dirty="0" smtClean="0"/>
              <a:t>Efficient </a:t>
            </a:r>
            <a:r>
              <a:rPr lang="en-US" dirty="0" err="1" smtClean="0"/>
              <a:t>datapath</a:t>
            </a:r>
            <a:r>
              <a:rPr lang="en-US" dirty="0" smtClean="0"/>
              <a:t> to scale but semantic gap</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a:t>
            </a:fld>
            <a:endParaRPr lang="en-US"/>
          </a:p>
        </p:txBody>
      </p:sp>
    </p:spTree>
    <p:extLst>
      <p:ext uri="{BB962C8B-B14F-4D97-AF65-F5344CB8AC3E}">
        <p14:creationId xmlns:p14="http://schemas.microsoft.com/office/powerpoint/2010/main" val="1473367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9652000" y="6553200"/>
            <a:ext cx="2540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25468" y="76200"/>
            <a:ext cx="2950633"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7218" y="76200"/>
            <a:ext cx="8655049"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71451" y="6400800"/>
            <a:ext cx="2540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7218" y="990600"/>
            <a:ext cx="5801783"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1" y="990600"/>
            <a:ext cx="58039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1"/>
            <a:ext cx="12192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sz="24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342499" y="85614"/>
            <a:ext cx="11416621"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67217" y="990600"/>
            <a:ext cx="11808883" cy="5334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12192000" cy="17462"/>
          </a:xfrm>
          <a:prstGeom prst="line">
            <a:avLst/>
          </a:prstGeom>
          <a:noFill/>
          <a:ln w="50800" cmpd="dbl">
            <a:solidFill>
              <a:schemeClr val="tx1"/>
            </a:solidFill>
            <a:round/>
            <a:headEnd/>
            <a:tailEnd/>
          </a:ln>
          <a:extLst>
            <a:ext uri="{909E8E84-426E-40dd-AFC4-6F175D3DCCD1}">
              <a14:hiddenFill xmlns="" xmlns:a14="http://schemas.microsoft.com/office/drawing/2010/main">
                <a:noFill/>
              </a14:hiddenFill>
            </a:ext>
          </a:extLst>
        </p:spPr>
      </p:cxnSp>
      <p:sp>
        <p:nvSpPr>
          <p:cNvPr id="9" name="Slide Number Placeholder 11"/>
          <p:cNvSpPr>
            <a:spLocks noGrp="1"/>
          </p:cNvSpPr>
          <p:nvPr>
            <p:ph type="sldNum" sz="quarter" idx="4"/>
          </p:nvPr>
        </p:nvSpPr>
        <p:spPr>
          <a:xfrm>
            <a:off x="9635067" y="6549672"/>
            <a:ext cx="2540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
        <p:nvSpPr>
          <p:cNvPr id="10" name="Rectangle 9"/>
          <p:cNvSpPr/>
          <p:nvPr userDrawn="1"/>
        </p:nvSpPr>
        <p:spPr>
          <a:xfrm>
            <a:off x="3937894" y="6558845"/>
            <a:ext cx="4086375" cy="276999"/>
          </a:xfrm>
          <a:prstGeom prst="rect">
            <a:avLst/>
          </a:prstGeom>
        </p:spPr>
        <p:txBody>
          <a:bodyPr wrap="none">
            <a:spAutoFit/>
          </a:bodyPr>
          <a:lstStyle/>
          <a:p>
            <a:pPr eaLnBrk="0" hangingPunct="0">
              <a:defRPr/>
            </a:pPr>
            <a:r>
              <a:rPr lang="en-US" sz="1200" kern="0" baseline="0" dirty="0" err="1" smtClean="0">
                <a:solidFill>
                  <a:schemeClr val="tx1">
                    <a:lumMod val="50000"/>
                    <a:lumOff val="50000"/>
                  </a:schemeClr>
                </a:solidFill>
                <a:effectLst/>
                <a:latin typeface="Verdana" charset="0"/>
              </a:rPr>
              <a:t>OpenDaylight</a:t>
            </a:r>
            <a:r>
              <a:rPr lang="en-US" sz="1200" kern="0" baseline="0" dirty="0" smtClean="0">
                <a:solidFill>
                  <a:schemeClr val="tx1">
                    <a:lumMod val="50000"/>
                    <a:lumOff val="50000"/>
                  </a:schemeClr>
                </a:solidFill>
                <a:effectLst/>
                <a:latin typeface="Verdana" charset="0"/>
              </a:rPr>
              <a:t> Summit, Seattle, Sept. 26-29, 2016</a:t>
            </a:r>
            <a:endParaRPr lang="en-US" sz="1400" dirty="0">
              <a:solidFill>
                <a:schemeClr val="tx1">
                  <a:lumMod val="50000"/>
                  <a:lumOff val="50000"/>
                </a:schemeClr>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microsoft.com/office/2007/relationships/hdphoto" Target="../media/hdphoto2.wdp"/><Relationship Id="rId6" Type="http://schemas.openxmlformats.org/officeDocument/2006/relationships/image" Target="../media/image13.png"/><Relationship Id="rId7" Type="http://schemas.microsoft.com/office/2007/relationships/hdphoto" Target="../media/hdphoto3.wdp"/><Relationship Id="rId8"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9.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microsoft.com/office/2007/relationships/hdphoto" Target="../media/hdphoto1.wdp"/><Relationship Id="rId6" Type="http://schemas.openxmlformats.org/officeDocument/2006/relationships/image" Target="../media/image13.png"/><Relationship Id="rId7" Type="http://schemas.microsoft.com/office/2007/relationships/hdphoto" Target="../media/hdphoto5.wdp"/><Relationship Id="rId8"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76200" y="833439"/>
            <a:ext cx="12306300" cy="5789083"/>
          </a:xfrm>
          <a:prstGeom prst="rect">
            <a:avLst/>
          </a:prstGeom>
          <a:ln>
            <a:noFill/>
          </a:ln>
          <a:effectLst>
            <a:softEdge rad="112500"/>
          </a:effectLst>
        </p:spPr>
      </p:pic>
      <p:sp>
        <p:nvSpPr>
          <p:cNvPr id="13" name="Rectangle 2"/>
          <p:cNvSpPr>
            <a:spLocks noGrp="1" noChangeArrowheads="1"/>
          </p:cNvSpPr>
          <p:nvPr>
            <p:ph type="ctrTitle"/>
          </p:nvPr>
        </p:nvSpPr>
        <p:spPr>
          <a:xfrm>
            <a:off x="1924050" y="1304734"/>
            <a:ext cx="8489950" cy="1631950"/>
          </a:xfrm>
        </p:spPr>
        <p:txBody>
          <a:bodyPr/>
          <a:lstStyle/>
          <a:p>
            <a:pPr algn="ctr" eaLnBrk="1" hangingPunct="1">
              <a:defRPr/>
            </a:pPr>
            <a:r>
              <a:rPr lang="en-US" altLang="zh-CN" sz="4000" dirty="0">
                <a:solidFill>
                  <a:srgbClr val="800000"/>
                </a:solidFill>
                <a:latin typeface="Georgia" charset="0"/>
                <a:ea typeface="ＭＳ Ｐゴシック" charset="0"/>
                <a:cs typeface="ＭＳ Ｐゴシック" charset="0"/>
              </a:rPr>
              <a:t>Tutorial: SDN Programming </a:t>
            </a:r>
            <a:br>
              <a:rPr lang="en-US" altLang="zh-CN" sz="4000" dirty="0">
                <a:solidFill>
                  <a:srgbClr val="800000"/>
                </a:solidFill>
                <a:latin typeface="Georgia" charset="0"/>
                <a:ea typeface="ＭＳ Ｐゴシック" charset="0"/>
                <a:cs typeface="ＭＳ Ｐゴシック" charset="0"/>
              </a:rPr>
            </a:br>
            <a:r>
              <a:rPr lang="en-US" altLang="zh-CN" sz="4000" dirty="0">
                <a:solidFill>
                  <a:srgbClr val="800000"/>
                </a:solidFill>
                <a:latin typeface="Georgia" charset="0"/>
                <a:ea typeface="ＭＳ Ｐゴシック" charset="0"/>
                <a:cs typeface="ＭＳ Ｐゴシック" charset="0"/>
              </a:rPr>
              <a:t>Using High-Level Abstractions</a:t>
            </a:r>
            <a:endParaRPr lang="en-US" sz="4000" dirty="0">
              <a:solidFill>
                <a:srgbClr val="800000"/>
              </a:solidFill>
              <a:latin typeface="Georgia" charset="0"/>
              <a:ea typeface="ＭＳ Ｐゴシック" charset="0"/>
              <a:cs typeface="ＭＳ Ｐゴシック" charset="0"/>
            </a:endParaRPr>
          </a:p>
        </p:txBody>
      </p:sp>
      <p:sp>
        <p:nvSpPr>
          <p:cNvPr id="6" name="Rectangle 3"/>
          <p:cNvSpPr>
            <a:spLocks noGrp="1" noChangeArrowheads="1"/>
          </p:cNvSpPr>
          <p:nvPr>
            <p:ph type="subTitle" idx="1"/>
          </p:nvPr>
        </p:nvSpPr>
        <p:spPr>
          <a:xfrm>
            <a:off x="1762389" y="3975100"/>
            <a:ext cx="8813272" cy="2239580"/>
          </a:xfrm>
          <a:effectLst>
            <a:outerShdw blurRad="25400" dist="12700" dir="2700000" algn="ctr" rotWithShape="0">
              <a:srgbClr val="000000">
                <a:alpha val="25000"/>
              </a:srgbClr>
            </a:outerShdw>
          </a:effectLst>
        </p:spPr>
        <p:txBody>
          <a:bodyPr/>
          <a:lstStyle/>
          <a:p>
            <a:r>
              <a:rPr lang="en-US" altLang="zh-CN" sz="2400" dirty="0" err="1" smtClean="0"/>
              <a:t>Mingming</a:t>
            </a:r>
            <a:r>
              <a:rPr lang="en-US" altLang="zh-CN" sz="2400" dirty="0" smtClean="0"/>
              <a:t> Chen, Kai Gao, Shawn Lin, Charlie Proctor, </a:t>
            </a:r>
            <a:r>
              <a:rPr lang="en-US" altLang="zh-CN" sz="2400" dirty="0">
                <a:solidFill>
                  <a:srgbClr val="C00000"/>
                </a:solidFill>
              </a:rPr>
              <a:t>May </a:t>
            </a:r>
            <a:r>
              <a:rPr lang="en-US" altLang="zh-CN" sz="2400" dirty="0" smtClean="0">
                <a:solidFill>
                  <a:srgbClr val="C00000"/>
                </a:solidFill>
              </a:rPr>
              <a:t>Wang</a:t>
            </a:r>
            <a:r>
              <a:rPr lang="en-US" altLang="zh-CN" sz="2400" dirty="0" smtClean="0">
                <a:solidFill>
                  <a:prstClr val="black"/>
                </a:solidFill>
              </a:rPr>
              <a:t>,  </a:t>
            </a:r>
            <a:r>
              <a:rPr lang="en-US" altLang="zh-CN" sz="2400" dirty="0" smtClean="0"/>
              <a:t>Tony Wang, </a:t>
            </a:r>
            <a:r>
              <a:rPr lang="en-US" altLang="zh-CN" sz="2400" dirty="0" err="1" smtClean="0"/>
              <a:t>Qiao</a:t>
            </a:r>
            <a:r>
              <a:rPr lang="en-US" altLang="zh-CN" sz="2400" dirty="0" smtClean="0"/>
              <a:t> Xiang, Jensen Zhang, </a:t>
            </a:r>
            <a:r>
              <a:rPr lang="en-US" altLang="zh-CN" sz="2400" dirty="0" smtClean="0">
                <a:solidFill>
                  <a:srgbClr val="C00000"/>
                </a:solidFill>
              </a:rPr>
              <a:t>Y. Richard Yang</a:t>
            </a:r>
          </a:p>
          <a:p>
            <a:endParaRPr lang="en-US" altLang="zh-CN" sz="2800" dirty="0"/>
          </a:p>
          <a:p>
            <a:r>
              <a:rPr lang="en-US" altLang="zh-CN" sz="2800" dirty="0"/>
              <a:t>Systems Networking Lab (</a:t>
            </a:r>
            <a:r>
              <a:rPr lang="en-US" altLang="zh-CN" sz="2800" dirty="0" err="1"/>
              <a:t>SNLab</a:t>
            </a:r>
            <a:r>
              <a:rPr lang="en-US" altLang="zh-CN" sz="2800" dirty="0"/>
              <a:t>)</a:t>
            </a:r>
          </a:p>
        </p:txBody>
      </p:sp>
      <p:sp>
        <p:nvSpPr>
          <p:cNvPr id="2" name="Slide Number Placeholder 1"/>
          <p:cNvSpPr>
            <a:spLocks noGrp="1"/>
          </p:cNvSpPr>
          <p:nvPr>
            <p:ph type="sldNum" sz="quarter" idx="10"/>
          </p:nvPr>
        </p:nvSpPr>
        <p:spPr/>
        <p:txBody>
          <a:bodyPr/>
          <a:lstStyle/>
          <a:p>
            <a:pPr>
              <a:defRPr/>
            </a:pPr>
            <a:fld id="{C7131E5B-00C3-0745-B9A8-94A27EBE9C2C}" type="slidenum">
              <a:rPr lang="en-US" smtClean="0"/>
              <a:pPr>
                <a:defRPr/>
              </a:pPr>
              <a:t>1</a:t>
            </a:fld>
            <a:endParaRPr lang="en-US">
              <a:solidFill>
                <a:schemeClr val="bg2"/>
              </a:solidFill>
            </a:endParaRPr>
          </a:p>
        </p:txBody>
      </p:sp>
    </p:spTree>
    <p:extLst>
      <p:ext uri="{BB962C8B-B14F-4D97-AF65-F5344CB8AC3E}">
        <p14:creationId xmlns:p14="http://schemas.microsoft.com/office/powerpoint/2010/main" val="642566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Roadmap</a:t>
            </a:r>
            <a:endParaRPr lang="en-US" sz="3200" dirty="0"/>
          </a:p>
        </p:txBody>
      </p:sp>
      <p:sp>
        <p:nvSpPr>
          <p:cNvPr id="30" name="Content Placeholder 1"/>
          <p:cNvSpPr>
            <a:spLocks noGrp="1"/>
          </p:cNvSpPr>
          <p:nvPr>
            <p:ph idx="1"/>
          </p:nvPr>
        </p:nvSpPr>
        <p:spPr/>
        <p:txBody>
          <a:bodyPr/>
          <a:lstStyle/>
          <a:p>
            <a:r>
              <a:rPr lang="en-US" b="1" dirty="0" smtClean="0"/>
              <a:t>The </a:t>
            </a:r>
            <a:r>
              <a:rPr lang="en-US" b="1" dirty="0"/>
              <a:t>Maple </a:t>
            </a:r>
            <a:r>
              <a:rPr lang="en-US" b="1" dirty="0" smtClean="0"/>
              <a:t>system,</a:t>
            </a:r>
            <a:r>
              <a:rPr lang="en-US" dirty="0" smtClean="0"/>
              <a:t> to provide a </a:t>
            </a:r>
            <a:r>
              <a:rPr lang="en-US" dirty="0"/>
              <a:t>high-level algorithmic policy programming model, to </a:t>
            </a:r>
            <a:r>
              <a:rPr lang="en-US" dirty="0" smtClean="0"/>
              <a:t>enable </a:t>
            </a:r>
            <a:r>
              <a:rPr lang="en-US" dirty="0" err="1" smtClean="0"/>
              <a:t>datapath</a:t>
            </a:r>
            <a:r>
              <a:rPr lang="en-US" dirty="0" smtClean="0"/>
              <a:t>-oblivious </a:t>
            </a:r>
            <a:r>
              <a:rPr lang="en-US" dirty="0"/>
              <a:t>programming, to address the low-level </a:t>
            </a:r>
            <a:r>
              <a:rPr lang="en-US" dirty="0" err="1"/>
              <a:t>datapath</a:t>
            </a:r>
            <a:r>
              <a:rPr lang="en-US" dirty="0"/>
              <a:t> </a:t>
            </a:r>
            <a:r>
              <a:rPr lang="en-US" dirty="0" smtClean="0"/>
              <a:t>issue</a:t>
            </a:r>
            <a:endParaRPr lang="en-US" dirty="0"/>
          </a:p>
          <a:p>
            <a:r>
              <a:rPr lang="en-US" b="1" dirty="0"/>
              <a:t>The FAST </a:t>
            </a:r>
            <a:r>
              <a:rPr lang="en-US" b="1" dirty="0" smtClean="0"/>
              <a:t>system,</a:t>
            </a:r>
            <a:r>
              <a:rPr lang="en-US" dirty="0" smtClean="0"/>
              <a:t> to provide </a:t>
            </a:r>
            <a:r>
              <a:rPr lang="en-US" dirty="0"/>
              <a:t>a function store abstraction, to address the issue of complex system consisting of a large number of </a:t>
            </a:r>
            <a:r>
              <a:rPr lang="en-US" dirty="0" smtClean="0"/>
              <a:t>service functions </a:t>
            </a:r>
            <a:r>
              <a:rPr lang="en-US" dirty="0"/>
              <a:t>driven by dynamic </a:t>
            </a:r>
            <a:r>
              <a:rPr lang="en-US" dirty="0" smtClean="0"/>
              <a:t>data</a:t>
            </a:r>
            <a:endParaRPr lang="en-US" dirty="0"/>
          </a:p>
          <a:p>
            <a:r>
              <a:rPr lang="en-US" b="1" dirty="0"/>
              <a:t>A Web-based (c9 based) based SDN IDE [</a:t>
            </a:r>
            <a:r>
              <a:rPr lang="en-US" b="1" dirty="0" err="1"/>
              <a:t>devopen</a:t>
            </a:r>
            <a:r>
              <a:rPr lang="en-US" b="1" dirty="0"/>
              <a:t>]</a:t>
            </a:r>
            <a:r>
              <a:rPr lang="en-US" dirty="0"/>
              <a:t>, to provide a </a:t>
            </a:r>
            <a:r>
              <a:rPr lang="en-US" dirty="0" err="1"/>
              <a:t>DevOp</a:t>
            </a:r>
            <a:r>
              <a:rPr lang="en-US" dirty="0"/>
              <a:t> UI to simplify the programming environment for the preceding two new programming abstractions.</a:t>
            </a:r>
          </a:p>
          <a:p>
            <a:endParaRPr lang="en-US" dirty="0" smtClean="0"/>
          </a:p>
        </p:txBody>
      </p:sp>
      <p:sp>
        <p:nvSpPr>
          <p:cNvPr id="7" name="Slide Number Placeholder 6"/>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21210133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2130426"/>
            <a:ext cx="10363200" cy="2238374"/>
          </a:xfrm>
          <a:ln/>
        </p:spPr>
        <p:txBody>
          <a:bodyPr/>
          <a:lstStyle/>
          <a:p>
            <a:r>
              <a:rPr lang="en-US" sz="4800" dirty="0" smtClean="0">
                <a:solidFill>
                  <a:srgbClr val="C00000"/>
                </a:solidFill>
              </a:rPr>
              <a:t>Conceptual Intro</a:t>
            </a:r>
            <a:r>
              <a:rPr lang="en-US" sz="4800" smtClean="0">
                <a:solidFill>
                  <a:srgbClr val="C00000"/>
                </a:solidFill>
              </a:rPr>
              <a:t>: </a:t>
            </a:r>
            <a:br>
              <a:rPr lang="en-US" sz="4800" smtClean="0">
                <a:solidFill>
                  <a:srgbClr val="C00000"/>
                </a:solidFill>
              </a:rPr>
            </a:br>
            <a:r>
              <a:rPr lang="en-US" sz="4800" smtClean="0">
                <a:solidFill>
                  <a:srgbClr val="C00000"/>
                </a:solidFill>
              </a:rPr>
              <a:t>The Programming-Level Gap </a:t>
            </a:r>
            <a:r>
              <a:rPr lang="en-US" sz="4800" dirty="0" smtClean="0">
                <a:solidFill>
                  <a:srgbClr val="C00000"/>
                </a:solidFill>
              </a:rPr>
              <a:t>Problem, The Maple Approach</a:t>
            </a:r>
            <a:endParaRPr lang="en-US" sz="48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spTree>
    <p:extLst>
      <p:ext uri="{BB962C8B-B14F-4D97-AF65-F5344CB8AC3E}">
        <p14:creationId xmlns:p14="http://schemas.microsoft.com/office/powerpoint/2010/main" val="10905271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508000" y="89996"/>
            <a:ext cx="11353799" cy="685800"/>
          </a:xfrm>
          <a:ln/>
        </p:spPr>
        <p:txBody>
          <a:bodyPr/>
          <a:lstStyle/>
          <a:p>
            <a:r>
              <a:rPr lang="en-US" sz="3200" dirty="0" smtClean="0"/>
              <a:t>The Programming-Level Gap Problem</a:t>
            </a:r>
            <a:endParaRPr lang="en-US" sz="3200" dirty="0"/>
          </a:p>
        </p:txBody>
      </p:sp>
      <p:sp>
        <p:nvSpPr>
          <p:cNvPr id="10" name="Slide Number Placeholder 6"/>
          <p:cNvSpPr>
            <a:spLocks noGrp="1"/>
          </p:cNvSpPr>
          <p:nvPr>
            <p:ph type="sldNum" sz="quarter" idx="10"/>
          </p:nvPr>
        </p:nvSpPr>
        <p:spPr>
          <a:xfrm>
            <a:off x="10299704" y="6556139"/>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grpSp>
        <p:nvGrpSpPr>
          <p:cNvPr id="11" name="Group 10"/>
          <p:cNvGrpSpPr/>
          <p:nvPr/>
        </p:nvGrpSpPr>
        <p:grpSpPr>
          <a:xfrm>
            <a:off x="2962230" y="906226"/>
            <a:ext cx="2623866" cy="1715857"/>
            <a:chOff x="214694" y="926647"/>
            <a:chExt cx="2623866" cy="1715857"/>
          </a:xfrm>
        </p:grpSpPr>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214694" y="926647"/>
              <a:ext cx="2623866" cy="1715857"/>
            </a:xfrm>
            <a:prstGeom prst="rect">
              <a:avLst/>
            </a:prstGeom>
          </p:spPr>
        </p:pic>
        <p:sp>
          <p:nvSpPr>
            <p:cNvPr id="8" name="Freeform 7"/>
            <p:cNvSpPr/>
            <p:nvPr/>
          </p:nvSpPr>
          <p:spPr>
            <a:xfrm>
              <a:off x="626865" y="1154669"/>
              <a:ext cx="1621035" cy="1258332"/>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w="lg" len="lg"/>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 name="Straight Arrow Connector 6"/>
            <p:cNvCxnSpPr/>
            <p:nvPr/>
          </p:nvCxnSpPr>
          <p:spPr bwMode="auto">
            <a:xfrm>
              <a:off x="232912" y="996136"/>
              <a:ext cx="393953" cy="15853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pic>
        <p:nvPicPr>
          <p:cNvPr id="16" name="Picture 15"/>
          <p:cNvPicPr>
            <a:picLocks noChangeAspect="1"/>
          </p:cNvPicPr>
          <p:nvPr/>
        </p:nvPicPr>
        <p:blipFill rotWithShape="1">
          <a:blip r:embed="rId5"/>
          <a:srcRect t="9925" r="49555"/>
          <a:stretch/>
        </p:blipFill>
        <p:spPr>
          <a:xfrm>
            <a:off x="899930" y="2793355"/>
            <a:ext cx="3087440" cy="3509948"/>
          </a:xfrm>
          <a:prstGeom prst="rect">
            <a:avLst/>
          </a:prstGeom>
        </p:spPr>
      </p:pic>
      <p:pic>
        <p:nvPicPr>
          <p:cNvPr id="17" name="Picture 16"/>
          <p:cNvPicPr>
            <a:picLocks noChangeAspect="1"/>
          </p:cNvPicPr>
          <p:nvPr/>
        </p:nvPicPr>
        <p:blipFill>
          <a:blip r:embed="rId6"/>
          <a:stretch>
            <a:fillRect/>
          </a:stretch>
        </p:blipFill>
        <p:spPr>
          <a:xfrm>
            <a:off x="6112899" y="2057400"/>
            <a:ext cx="5877380" cy="2654300"/>
          </a:xfrm>
          <a:prstGeom prst="rect">
            <a:avLst/>
          </a:prstGeom>
        </p:spPr>
      </p:pic>
      <p:pic>
        <p:nvPicPr>
          <p:cNvPr id="18" name="Picture 17"/>
          <p:cNvPicPr>
            <a:picLocks noChangeAspect="1"/>
          </p:cNvPicPr>
          <p:nvPr/>
        </p:nvPicPr>
        <p:blipFill rotWithShape="1">
          <a:blip r:embed="rId7"/>
          <a:srcRect l="20078" t="54542" r="11609" b="13020"/>
          <a:stretch/>
        </p:blipFill>
        <p:spPr>
          <a:xfrm>
            <a:off x="6436346" y="4862852"/>
            <a:ext cx="4523754" cy="1377672"/>
          </a:xfrm>
          <a:prstGeom prst="rect">
            <a:avLst/>
          </a:prstGeom>
        </p:spPr>
      </p:pic>
      <p:sp>
        <p:nvSpPr>
          <p:cNvPr id="19" name="Rounded Rectangular Callout 18"/>
          <p:cNvSpPr/>
          <p:nvPr/>
        </p:nvSpPr>
        <p:spPr bwMode="auto">
          <a:xfrm>
            <a:off x="4595745" y="4470208"/>
            <a:ext cx="1596212" cy="1740092"/>
          </a:xfrm>
          <a:prstGeom prst="wedgeRoundRectCallout">
            <a:avLst>
              <a:gd name="adj1" fmla="val -139412"/>
              <a:gd name="adj2" fmla="val 37206"/>
              <a:gd name="adj3" fmla="val 16667"/>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a:latin typeface="Menlo Regular" charset="0"/>
                <a:cs typeface="Menlo Regular" charset="0"/>
                <a:sym typeface="Menlo Regular" charset="0"/>
              </a:rPr>
              <a:t>Low-level TCAM based computing model with limited resources</a:t>
            </a:r>
          </a:p>
        </p:txBody>
      </p:sp>
      <p:sp>
        <p:nvSpPr>
          <p:cNvPr id="20" name="Rounded Rectangular Callout 19"/>
          <p:cNvSpPr/>
          <p:nvPr/>
        </p:nvSpPr>
        <p:spPr bwMode="auto">
          <a:xfrm>
            <a:off x="639191" y="906226"/>
            <a:ext cx="1596212" cy="1756698"/>
          </a:xfrm>
          <a:prstGeom prst="wedgeRoundRectCallout">
            <a:avLst>
              <a:gd name="adj1" fmla="val 96095"/>
              <a:gd name="adj2" fmla="val 51872"/>
              <a:gd name="adj3" fmla="val 16667"/>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baseline="0" dirty="0" smtClean="0"/>
              <a:t>- Consider</a:t>
            </a:r>
            <a:r>
              <a:rPr lang="en-US" sz="1600" baseline="0" dirty="0"/>
              <a:t/>
            </a:r>
            <a:br>
              <a:rPr lang="en-US" sz="1600" baseline="0" dirty="0"/>
            </a:br>
            <a:r>
              <a:rPr lang="en-US" sz="1600" baseline="0" dirty="0"/>
              <a:t>each </a:t>
            </a:r>
            <a:r>
              <a:rPr lang="en-US" sz="1600" baseline="0" dirty="0" err="1"/>
              <a:t>pkt</a:t>
            </a:r>
            <a:r>
              <a:rPr lang="en-US" sz="1600" baseline="0" dirty="0"/>
              <a:t/>
            </a:r>
            <a:br>
              <a:rPr lang="en-US" sz="1600" baseline="0" dirty="0"/>
            </a:br>
            <a:r>
              <a:rPr lang="en-US" sz="1600" baseline="0" dirty="0"/>
              <a:t>as a </a:t>
            </a:r>
            <a:r>
              <a:rPr lang="en-US" sz="1600" baseline="0" dirty="0" smtClean="0"/>
              <a:t>request</a:t>
            </a:r>
          </a:p>
          <a:p>
            <a:r>
              <a:rPr lang="en-US" sz="1600" baseline="0" dirty="0" smtClean="0"/>
              <a:t>- Program </a:t>
            </a:r>
            <a:r>
              <a:rPr lang="en-US" sz="1600" baseline="0" dirty="0"/>
              <a:t>invoked on each packet</a:t>
            </a:r>
          </a:p>
        </p:txBody>
      </p:sp>
      <p:pic>
        <p:nvPicPr>
          <p:cNvPr id="22" name="Picture 21"/>
          <p:cNvPicPr>
            <a:picLocks noChangeAspect="1"/>
          </p:cNvPicPr>
          <p:nvPr/>
        </p:nvPicPr>
        <p:blipFill>
          <a:blip r:embed="rId8"/>
          <a:stretch>
            <a:fillRect/>
          </a:stretch>
        </p:blipFill>
        <p:spPr>
          <a:xfrm>
            <a:off x="2962230" y="2585514"/>
            <a:ext cx="626063" cy="493172"/>
          </a:xfrm>
          <a:prstGeom prst="rect">
            <a:avLst/>
          </a:prstGeom>
        </p:spPr>
      </p:pic>
      <p:sp>
        <p:nvSpPr>
          <p:cNvPr id="25" name="Freeform 24"/>
          <p:cNvSpPr/>
          <p:nvPr/>
        </p:nvSpPr>
        <p:spPr bwMode="auto">
          <a:xfrm>
            <a:off x="355600" y="1108702"/>
            <a:ext cx="6273800" cy="3285930"/>
          </a:xfrm>
          <a:custGeom>
            <a:avLst/>
            <a:gdLst>
              <a:gd name="connsiteX0" fmla="*/ 0 w 6604000"/>
              <a:gd name="connsiteY0" fmla="*/ 3860800 h 3860800"/>
              <a:gd name="connsiteX1" fmla="*/ 2768600 w 6604000"/>
              <a:gd name="connsiteY1" fmla="*/ 3467100 h 3860800"/>
              <a:gd name="connsiteX2" fmla="*/ 5143500 w 6604000"/>
              <a:gd name="connsiteY2" fmla="*/ 2171700 h 3860800"/>
              <a:gd name="connsiteX3" fmla="*/ 6604000 w 6604000"/>
              <a:gd name="connsiteY3" fmla="*/ 0 h 3860800"/>
            </a:gdLst>
            <a:ahLst/>
            <a:cxnLst>
              <a:cxn ang="0">
                <a:pos x="connsiteX0" y="connsiteY0"/>
              </a:cxn>
              <a:cxn ang="0">
                <a:pos x="connsiteX1" y="connsiteY1"/>
              </a:cxn>
              <a:cxn ang="0">
                <a:pos x="connsiteX2" y="connsiteY2"/>
              </a:cxn>
              <a:cxn ang="0">
                <a:pos x="connsiteX3" y="connsiteY3"/>
              </a:cxn>
            </a:cxnLst>
            <a:rect l="l" t="t" r="r" b="b"/>
            <a:pathLst>
              <a:path w="6604000" h="3860800">
                <a:moveTo>
                  <a:pt x="0" y="3860800"/>
                </a:moveTo>
                <a:cubicBezTo>
                  <a:pt x="955675" y="3804708"/>
                  <a:pt x="1911350" y="3748617"/>
                  <a:pt x="2768600" y="3467100"/>
                </a:cubicBezTo>
                <a:cubicBezTo>
                  <a:pt x="3625850" y="3185583"/>
                  <a:pt x="4504267" y="2749550"/>
                  <a:pt x="5143500" y="2171700"/>
                </a:cubicBezTo>
                <a:cubicBezTo>
                  <a:pt x="5782733" y="1593850"/>
                  <a:pt x="6604000" y="0"/>
                  <a:pt x="6604000" y="0"/>
                </a:cubicBezTo>
              </a:path>
            </a:pathLst>
          </a:custGeom>
          <a:noFill/>
          <a:ln w="603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4331893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An </a:t>
            </a:r>
            <a:r>
              <a:rPr lang="en-US" sz="3600" dirty="0" smtClean="0"/>
              <a:t>Example FAST Maple Program</a:t>
            </a:r>
            <a:endParaRPr lang="en-US" sz="3600" dirty="0"/>
          </a:p>
        </p:txBody>
      </p:sp>
      <p:sp>
        <p:nvSpPr>
          <p:cNvPr id="5" name="Rectangle 2"/>
          <p:cNvSpPr>
            <a:spLocks/>
          </p:cNvSpPr>
          <p:nvPr/>
        </p:nvSpPr>
        <p:spPr bwMode="auto">
          <a:xfrm>
            <a:off x="1773513" y="1622778"/>
            <a:ext cx="5126820" cy="2793997"/>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badPort</a:t>
            </a:r>
            <a:r>
              <a:rPr lang="nl-NL" sz="2000" baseline="0" dirty="0">
                <a:latin typeface="Menlo Regular"/>
                <a:cs typeface="Menlo Regular"/>
              </a:rPr>
              <a:t> = 22        </a:t>
            </a:r>
            <a:r>
              <a:rPr lang="nl-NL" sz="2000" baseline="0" dirty="0">
                <a:solidFill>
                  <a:srgbClr val="FF0000"/>
                </a:solidFill>
                <a:latin typeface="Menlo Regular"/>
                <a:cs typeface="Menlo Regular"/>
              </a:rPr>
              <a:t>// policy</a:t>
            </a:r>
            <a:br>
              <a:rPr lang="nl-NL" sz="2000" baseline="0" dirty="0">
                <a:solidFill>
                  <a:srgbClr val="FF0000"/>
                </a:solidFill>
                <a:latin typeface="Menlo Regular"/>
                <a:cs typeface="Menlo Regular"/>
              </a:rPr>
            </a:br>
            <a:r>
              <a:rPr lang="nl-NL" sz="2000" baseline="0" dirty="0" err="1">
                <a:latin typeface="Menlo Regular"/>
                <a:cs typeface="Menlo Regular"/>
              </a:rPr>
              <a:t>hostTbl</a:t>
            </a:r>
            <a:r>
              <a:rPr lang="nl-NL" sz="2000" baseline="0" dirty="0">
                <a:latin typeface="Menlo Regular"/>
                <a:cs typeface="Menlo Regular"/>
              </a:rPr>
              <a:t> = {A:1,B:2,</a:t>
            </a:r>
            <a:br>
              <a:rPr lang="nl-NL" sz="2000" baseline="0" dirty="0">
                <a:latin typeface="Menlo Regular"/>
                <a:cs typeface="Menlo Regular"/>
              </a:rPr>
            </a:br>
            <a:r>
              <a:rPr lang="nl-NL" sz="2000" baseline="0" dirty="0">
                <a:latin typeface="Menlo Regular"/>
                <a:cs typeface="Menlo Regular"/>
              </a:rPr>
              <a:t>           C:3,D:4} </a:t>
            </a:r>
            <a:r>
              <a:rPr lang="nl-NL" sz="2000" baseline="0" dirty="0">
                <a:solidFill>
                  <a:srgbClr val="FF0000"/>
                </a:solidFill>
                <a:latin typeface="Menlo Regular"/>
                <a:cs typeface="Menlo Regular"/>
              </a:rPr>
              <a:t>// net view</a:t>
            </a:r>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err="1">
                <a:latin typeface="Menlo Regular"/>
                <a:cs typeface="Menlo Regular"/>
                <a:sym typeface="Menlo Regular" charset="0"/>
              </a:rPr>
              <a:t>badPort</a:t>
            </a:r>
            <a:r>
              <a:rPr lang="nl-NL" sz="2000" baseline="0" dirty="0">
                <a:latin typeface="Menlo Regular"/>
                <a:cs typeface="Menlo Regular"/>
              </a:rPr>
              <a:t>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r>
              <a:rPr lang="en-US" sz="2000" baseline="0" dirty="0">
                <a:latin typeface="Menlo Regular"/>
                <a:cs typeface="Menlo Regular"/>
                <a:sym typeface="Menlo Regular" charset="0"/>
              </a:rPr>
              <a:t>:</a:t>
            </a:r>
            <a:r>
              <a:rPr lang="en-US" sz="2000" baseline="0" dirty="0">
                <a:solidFill>
                  <a:srgbClr val="B21889"/>
                </a:solidFill>
                <a:latin typeface="Menlo Regular"/>
                <a:cs typeface="Menlo Regular"/>
                <a:sym typeface="Menlo Regular" charset="0"/>
              </a:rPr>
              <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10272889"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82000" y="2895600"/>
            <a:ext cx="1445692" cy="609600"/>
          </a:xfrm>
          <a:prstGeom prst="rect">
            <a:avLst/>
          </a:prstGeom>
        </p:spPr>
      </p:pic>
      <p:cxnSp>
        <p:nvCxnSpPr>
          <p:cNvPr id="8" name="Straight Connector 7"/>
          <p:cNvCxnSpPr>
            <a:endCxn id="7" idx="0"/>
          </p:cNvCxnSpPr>
          <p:nvPr/>
        </p:nvCxnSpPr>
        <p:spPr>
          <a:xfrm flipH="1">
            <a:off x="9104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8229600" y="1371600"/>
            <a:ext cx="1905000" cy="1030574"/>
          </a:xfrm>
          <a:prstGeom prst="rect">
            <a:avLst/>
          </a:prstGeom>
        </p:spPr>
      </p:pic>
      <p:sp>
        <p:nvSpPr>
          <p:cNvPr id="10" name="Rectangle 9"/>
          <p:cNvSpPr/>
          <p:nvPr/>
        </p:nvSpPr>
        <p:spPr>
          <a:xfrm>
            <a:off x="8229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9372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12" name="Vertical Scroll 11"/>
          <p:cNvSpPr/>
          <p:nvPr/>
        </p:nvSpPr>
        <p:spPr>
          <a:xfrm>
            <a:off x="8305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6773333" y="3124200"/>
            <a:ext cx="1608668" cy="1320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6759222" y="1622778"/>
            <a:ext cx="1622778" cy="968024"/>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9282289" y="4236156"/>
            <a:ext cx="457200" cy="702219"/>
          </a:xfrm>
          <a:prstGeom prst="rect">
            <a:avLst/>
          </a:prstGeom>
        </p:spPr>
      </p:pic>
      <p:pic>
        <p:nvPicPr>
          <p:cNvPr id="16" name="Picture 15"/>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9968089" y="4103512"/>
            <a:ext cx="457200" cy="702219"/>
          </a:xfrm>
          <a:prstGeom prst="rect">
            <a:avLst/>
          </a:prstGeom>
        </p:spPr>
      </p:pic>
      <p:sp>
        <p:nvSpPr>
          <p:cNvPr id="17" name="Rectangle 16"/>
          <p:cNvSpPr/>
          <p:nvPr/>
        </p:nvSpPr>
        <p:spPr>
          <a:xfrm>
            <a:off x="9358489" y="5046133"/>
            <a:ext cx="339080" cy="400110"/>
          </a:xfrm>
          <a:prstGeom prst="rect">
            <a:avLst/>
          </a:prstGeom>
        </p:spPr>
        <p:txBody>
          <a:bodyPr wrap="none">
            <a:spAutoFit/>
          </a:bodyPr>
          <a:lstStyle/>
          <a:p>
            <a:r>
              <a:rPr lang="nl-NL" sz="2000" baseline="0" dirty="0">
                <a:latin typeface="Menlo Regular"/>
                <a:cs typeface="Menlo Regular"/>
              </a:rPr>
              <a:t>C</a:t>
            </a:r>
            <a:endParaRPr lang="en-US" sz="2000" baseline="0" dirty="0"/>
          </a:p>
        </p:txBody>
      </p:sp>
      <p:sp>
        <p:nvSpPr>
          <p:cNvPr id="18" name="Rectangle 17"/>
          <p:cNvSpPr/>
          <p:nvPr/>
        </p:nvSpPr>
        <p:spPr>
          <a:xfrm>
            <a:off x="10044289" y="4969933"/>
            <a:ext cx="339080" cy="400110"/>
          </a:xfrm>
          <a:prstGeom prst="rect">
            <a:avLst/>
          </a:prstGeom>
        </p:spPr>
        <p:txBody>
          <a:bodyPr wrap="none">
            <a:spAutoFit/>
          </a:bodyPr>
          <a:lstStyle/>
          <a:p>
            <a:r>
              <a:rPr lang="nl-NL" sz="2000" baseline="0" dirty="0">
                <a:latin typeface="Menlo Regular"/>
                <a:cs typeface="Menlo Regular"/>
              </a:rPr>
              <a:t>D</a:t>
            </a:r>
            <a:endParaRPr lang="en-US" sz="2000" baseline="0" dirty="0"/>
          </a:p>
        </p:txBody>
      </p: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896578" y="4191002"/>
            <a:ext cx="457200" cy="702219"/>
          </a:xfrm>
          <a:prstGeom prst="rect">
            <a:avLst/>
          </a:prstGeom>
        </p:spPr>
      </p:pic>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582378" y="4255912"/>
            <a:ext cx="457200" cy="702219"/>
          </a:xfrm>
          <a:prstGeom prst="rect">
            <a:avLst/>
          </a:prstGeom>
        </p:spPr>
      </p:pic>
      <p:sp>
        <p:nvSpPr>
          <p:cNvPr id="21" name="Rectangle 20"/>
          <p:cNvSpPr/>
          <p:nvPr/>
        </p:nvSpPr>
        <p:spPr>
          <a:xfrm>
            <a:off x="7972778" y="4944535"/>
            <a:ext cx="339080" cy="400110"/>
          </a:xfrm>
          <a:prstGeom prst="rect">
            <a:avLst/>
          </a:prstGeom>
        </p:spPr>
        <p:txBody>
          <a:bodyPr wrap="none">
            <a:spAutoFit/>
          </a:bodyPr>
          <a:lstStyle/>
          <a:p>
            <a:r>
              <a:rPr lang="nl-NL" sz="2000" baseline="0" dirty="0">
                <a:latin typeface="Menlo Regular"/>
                <a:cs typeface="Menlo Regular"/>
              </a:rPr>
              <a:t>A</a:t>
            </a:r>
            <a:endParaRPr lang="en-US" sz="2000" baseline="0" dirty="0"/>
          </a:p>
        </p:txBody>
      </p:sp>
      <p:sp>
        <p:nvSpPr>
          <p:cNvPr id="22" name="Rectangle 21"/>
          <p:cNvSpPr/>
          <p:nvPr/>
        </p:nvSpPr>
        <p:spPr>
          <a:xfrm>
            <a:off x="8658578" y="4981223"/>
            <a:ext cx="351378" cy="400110"/>
          </a:xfrm>
          <a:prstGeom prst="rect">
            <a:avLst/>
          </a:prstGeom>
        </p:spPr>
        <p:txBody>
          <a:bodyPr wrap="none">
            <a:spAutoFit/>
          </a:bodyPr>
          <a:lstStyle/>
          <a:p>
            <a:r>
              <a:rPr lang="nl-NL" sz="2000" baseline="0" dirty="0">
                <a:latin typeface="Menlo Regular"/>
                <a:cs typeface="Menlo Regular"/>
              </a:rPr>
              <a:t>B</a:t>
            </a:r>
            <a:endParaRPr lang="en-US" sz="2000" baseline="0" dirty="0"/>
          </a:p>
        </p:txBody>
      </p:sp>
      <p:cxnSp>
        <p:nvCxnSpPr>
          <p:cNvPr id="27" name="Straight Connector 26"/>
          <p:cNvCxnSpPr>
            <a:endCxn id="19" idx="0"/>
          </p:cNvCxnSpPr>
          <p:nvPr/>
        </p:nvCxnSpPr>
        <p:spPr>
          <a:xfrm flipH="1">
            <a:off x="8125178" y="3302001"/>
            <a:ext cx="666044" cy="889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0" idx="0"/>
          </p:cNvCxnSpPr>
          <p:nvPr/>
        </p:nvCxnSpPr>
        <p:spPr>
          <a:xfrm flipH="1">
            <a:off x="8810978" y="3454401"/>
            <a:ext cx="132644" cy="8015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5" idx="0"/>
          </p:cNvCxnSpPr>
          <p:nvPr/>
        </p:nvCxnSpPr>
        <p:spPr>
          <a:xfrm>
            <a:off x="9228667" y="3429001"/>
            <a:ext cx="282222" cy="8071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a:off x="9609667" y="3302001"/>
            <a:ext cx="587022" cy="801511"/>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8338130" y="3311056"/>
            <a:ext cx="323639" cy="369332"/>
          </a:xfrm>
          <a:prstGeom prst="rect">
            <a:avLst/>
          </a:prstGeom>
        </p:spPr>
        <p:txBody>
          <a:bodyPr wrap="none">
            <a:spAutoFit/>
          </a:bodyPr>
          <a:lstStyle/>
          <a:p>
            <a:r>
              <a:rPr lang="nl-NL" sz="1800" baseline="0" dirty="0">
                <a:latin typeface="Menlo Regular"/>
                <a:cs typeface="Menlo Regular"/>
              </a:rPr>
              <a:t>1</a:t>
            </a:r>
            <a:endParaRPr lang="en-US" sz="1800" dirty="0"/>
          </a:p>
        </p:txBody>
      </p:sp>
      <p:sp>
        <p:nvSpPr>
          <p:cNvPr id="39" name="Rectangle 38"/>
          <p:cNvSpPr/>
          <p:nvPr/>
        </p:nvSpPr>
        <p:spPr>
          <a:xfrm>
            <a:off x="8645751" y="3421123"/>
            <a:ext cx="323639" cy="369332"/>
          </a:xfrm>
          <a:prstGeom prst="rect">
            <a:avLst/>
          </a:prstGeom>
        </p:spPr>
        <p:txBody>
          <a:bodyPr wrap="none">
            <a:spAutoFit/>
          </a:bodyPr>
          <a:lstStyle/>
          <a:p>
            <a:r>
              <a:rPr lang="nl-NL" sz="1800" baseline="0" dirty="0">
                <a:latin typeface="Menlo Regular"/>
                <a:cs typeface="Menlo Regular"/>
              </a:rPr>
              <a:t>2</a:t>
            </a:r>
            <a:endParaRPr lang="en-US" sz="1800" dirty="0"/>
          </a:p>
        </p:txBody>
      </p:sp>
      <p:sp>
        <p:nvSpPr>
          <p:cNvPr id="40" name="Rectangle 39"/>
          <p:cNvSpPr/>
          <p:nvPr/>
        </p:nvSpPr>
        <p:spPr>
          <a:xfrm>
            <a:off x="9038038" y="3418302"/>
            <a:ext cx="323639" cy="369332"/>
          </a:xfrm>
          <a:prstGeom prst="rect">
            <a:avLst/>
          </a:prstGeom>
        </p:spPr>
        <p:txBody>
          <a:bodyPr wrap="none">
            <a:spAutoFit/>
          </a:bodyPr>
          <a:lstStyle/>
          <a:p>
            <a:r>
              <a:rPr lang="nl-NL" sz="1800" baseline="0" dirty="0">
                <a:latin typeface="Menlo Regular"/>
                <a:cs typeface="Menlo Regular"/>
              </a:rPr>
              <a:t>3</a:t>
            </a:r>
            <a:endParaRPr lang="en-US" sz="1800" dirty="0"/>
          </a:p>
        </p:txBody>
      </p:sp>
      <p:sp>
        <p:nvSpPr>
          <p:cNvPr id="41" name="Rectangle 40"/>
          <p:cNvSpPr/>
          <p:nvPr/>
        </p:nvSpPr>
        <p:spPr>
          <a:xfrm>
            <a:off x="9475484" y="3333635"/>
            <a:ext cx="323639" cy="369332"/>
          </a:xfrm>
          <a:prstGeom prst="rect">
            <a:avLst/>
          </a:prstGeom>
        </p:spPr>
        <p:txBody>
          <a:bodyPr wrap="none">
            <a:spAutoFit/>
          </a:bodyPr>
          <a:lstStyle/>
          <a:p>
            <a:r>
              <a:rPr lang="nl-NL" sz="1800" baseline="0" dirty="0">
                <a:latin typeface="Menlo Regular"/>
                <a:cs typeface="Menlo Regular"/>
              </a:rPr>
              <a:t>4</a:t>
            </a:r>
            <a:endParaRPr lang="en-US" sz="1800" dirty="0"/>
          </a:p>
        </p:txBody>
      </p:sp>
      <p:sp>
        <p:nvSpPr>
          <p:cNvPr id="3" name="Rectangle 2"/>
          <p:cNvSpPr/>
          <p:nvPr/>
        </p:nvSpPr>
        <p:spPr>
          <a:xfrm>
            <a:off x="1869682" y="6048613"/>
            <a:ext cx="4748966" cy="400110"/>
          </a:xfrm>
          <a:prstGeom prst="rect">
            <a:avLst/>
          </a:prstGeom>
        </p:spPr>
        <p:txBody>
          <a:bodyPr wrap="none">
            <a:spAutoFit/>
          </a:bodyPr>
          <a:lstStyle/>
          <a:p>
            <a:r>
              <a:rPr lang="nl-NL" sz="2000" baseline="0" dirty="0" err="1">
                <a:latin typeface="+mn-lt"/>
                <a:cs typeface="Menlo Regular"/>
                <a:sym typeface="Menlo Regular" charset="0"/>
              </a:rPr>
              <a:t>Assume</a:t>
            </a:r>
            <a:r>
              <a:rPr lang="nl-NL" sz="2000" baseline="0" dirty="0">
                <a:latin typeface="+mn-lt"/>
                <a:cs typeface="Menlo Regular"/>
                <a:sym typeface="Menlo Regular" charset="0"/>
              </a:rPr>
              <a:t> </a:t>
            </a:r>
            <a:r>
              <a:rPr lang="nl-NL" sz="2000" baseline="0" dirty="0" err="1">
                <a:latin typeface="+mn-lt"/>
                <a:cs typeface="Menlo Regular"/>
                <a:sym typeface="Menlo Regular" charset="0"/>
              </a:rPr>
              <a:t>only</a:t>
            </a:r>
            <a:r>
              <a:rPr lang="nl-NL" sz="2000" baseline="0" dirty="0">
                <a:latin typeface="+mn-lt"/>
                <a:cs typeface="Menlo Regular"/>
                <a:sym typeface="Menlo Regular" charset="0"/>
              </a:rPr>
              <a:t> </a:t>
            </a:r>
            <a:r>
              <a:rPr lang="nl-NL" sz="2000" baseline="0" dirty="0" err="1">
                <a:latin typeface="+mn-lt"/>
                <a:cs typeface="Menlo Regular"/>
                <a:sym typeface="Menlo Regular" charset="0"/>
              </a:rPr>
              <a:t>packets</a:t>
            </a:r>
            <a:r>
              <a:rPr lang="nl-NL" sz="2000" baseline="0" dirty="0">
                <a:latin typeface="+mn-lt"/>
                <a:cs typeface="Menlo Regular"/>
                <a:sym typeface="Menlo Regular" charset="0"/>
              </a:rPr>
              <a:t> </a:t>
            </a:r>
            <a:r>
              <a:rPr lang="nl-NL" sz="2000" baseline="0" dirty="0" err="1">
                <a:latin typeface="+mn-lt"/>
                <a:cs typeface="Menlo Regular"/>
                <a:sym typeface="Menlo Regular" charset="0"/>
              </a:rPr>
              <a:t>to</a:t>
            </a:r>
            <a:r>
              <a:rPr lang="nl-NL" sz="2000" baseline="0" dirty="0">
                <a:latin typeface="+mn-lt"/>
                <a:cs typeface="Menlo Regular"/>
                <a:sym typeface="Menlo Regular" charset="0"/>
              </a:rPr>
              <a:t> A,B,C,D </a:t>
            </a:r>
            <a:r>
              <a:rPr lang="nl-NL" sz="2000" baseline="0" dirty="0" err="1">
                <a:latin typeface="+mn-lt"/>
                <a:cs typeface="Menlo Regular"/>
                <a:sym typeface="Menlo Regular" charset="0"/>
              </a:rPr>
              <a:t>can</a:t>
            </a:r>
            <a:r>
              <a:rPr lang="nl-NL" sz="2000" baseline="0" dirty="0">
                <a:latin typeface="+mn-lt"/>
                <a:cs typeface="Menlo Regular"/>
                <a:sym typeface="Menlo Regular" charset="0"/>
              </a:rPr>
              <a:t> </a:t>
            </a:r>
            <a:r>
              <a:rPr lang="nl-NL" sz="2000" baseline="0" dirty="0" err="1">
                <a:latin typeface="+mn-lt"/>
                <a:cs typeface="Menlo Regular"/>
                <a:sym typeface="Menlo Regular" charset="0"/>
              </a:rPr>
              <a:t>appear</a:t>
            </a:r>
            <a:r>
              <a:rPr lang="nl-NL" sz="2000" baseline="0" dirty="0">
                <a:latin typeface="+mn-lt"/>
                <a:cs typeface="Menlo Regular"/>
                <a:sym typeface="Menlo Regular" charset="0"/>
              </a:rPr>
              <a:t>.</a:t>
            </a:r>
            <a:endParaRPr lang="en-US" sz="2000" dirty="0">
              <a:latin typeface="+mn-lt"/>
            </a:endParaRPr>
          </a:p>
        </p:txBody>
      </p:sp>
    </p:spTree>
    <p:extLst>
      <p:ext uri="{BB962C8B-B14F-4D97-AF65-F5344CB8AC3E}">
        <p14:creationId xmlns:p14="http://schemas.microsoft.com/office/powerpoint/2010/main" val="10968022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Controller Program with Flow Table Management</a:t>
            </a:r>
          </a:p>
        </p:txBody>
      </p:sp>
      <p:sp>
        <p:nvSpPr>
          <p:cNvPr id="5" name="Rectangle 2"/>
          <p:cNvSpPr>
            <a:spLocks/>
          </p:cNvSpPr>
          <p:nvPr/>
        </p:nvSpPr>
        <p:spPr bwMode="auto">
          <a:xfrm>
            <a:off x="2108815" y="1420481"/>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({‘match':{'tcp_dst':22},</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({‘match’: {‘eth_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 </a:t>
            </a:r>
            <a:br>
              <a:rPr lang="nl-NL" sz="2000" b="1" baseline="0" dirty="0">
                <a:latin typeface="Menlo Regular"/>
                <a:cs typeface="Menlo Regular"/>
                <a:sym typeface="Menlo Regular" charset="0"/>
              </a:rPr>
            </a:br>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tcp_dst</a:t>
            </a:r>
            <a:r>
              <a:rPr lang="nl-NL" sz="2000" b="1" baseline="0" dirty="0">
                <a:latin typeface="Menlo Regular"/>
                <a:cs typeface="Menlo Regular"/>
                <a:sym typeface="Menlo Regular" charset="0"/>
              </a:rPr>
              <a:t>’!=22},</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cxnSp>
        <p:nvCxnSpPr>
          <p:cNvPr id="7" name="Straight Connector 6"/>
          <p:cNvCxnSpPr/>
          <p:nvPr/>
        </p:nvCxnSpPr>
        <p:spPr bwMode="auto">
          <a:xfrm flipV="1">
            <a:off x="6002013"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
        <p:nvSpPr>
          <p:cNvPr id="8" name="Rounded Rectangular Callout 7"/>
          <p:cNvSpPr/>
          <p:nvPr/>
        </p:nvSpPr>
        <p:spPr bwMode="auto">
          <a:xfrm>
            <a:off x="7464779" y="3739444"/>
            <a:ext cx="2652889" cy="973667"/>
          </a:xfrm>
          <a:prstGeom prst="wedgeRoundRectCallout">
            <a:avLst>
              <a:gd name="adj1" fmla="val -47463"/>
              <a:gd name="adj2" fmla="val 132273"/>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match does not support logic negation</a:t>
            </a:r>
          </a:p>
        </p:txBody>
      </p:sp>
    </p:spTree>
    <p:extLst>
      <p:ext uri="{BB962C8B-B14F-4D97-AF65-F5344CB8AC3E}">
        <p14:creationId xmlns:p14="http://schemas.microsoft.com/office/powerpoint/2010/main" val="197091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Controller Program with Flow Table Management</a:t>
            </a:r>
          </a:p>
        </p:txBody>
      </p:sp>
      <p:sp>
        <p:nvSpPr>
          <p:cNvPr id="5" name="Rectangle 2"/>
          <p:cNvSpPr>
            <a:spLocks/>
          </p:cNvSpPr>
          <p:nvPr/>
        </p:nvSpPr>
        <p:spPr bwMode="auto">
          <a:xfrm>
            <a:off x="2192360" y="1203235"/>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a:t>
            </a:r>
            <a:r>
              <a:rPr lang="nl-NL" sz="2000" b="1" baseline="0" dirty="0">
                <a:solidFill>
                  <a:srgbClr val="FF0000"/>
                </a:solidFill>
                <a:latin typeface="Menlo Regular"/>
                <a:cs typeface="Menlo Regular"/>
              </a:rPr>
              <a:t>‘priority’:1</a:t>
            </a:r>
            <a:r>
              <a:rPr lang="nl-NL" sz="2000" b="1" baseline="0" dirty="0">
                <a:latin typeface="Menlo Regular"/>
                <a:cs typeface="Menlo Regular"/>
              </a:rPr>
              <a:t>,</a:t>
            </a:r>
            <a:br>
              <a:rPr lang="nl-NL" sz="2000" b="1" baseline="0" dirty="0">
                <a:latin typeface="Menlo Regular"/>
                <a:cs typeface="Menlo Regular"/>
              </a:rPr>
            </a:br>
            <a:r>
              <a:rPr lang="nl-NL" sz="2000" b="1" baseline="0" dirty="0">
                <a:latin typeface="Menlo Regular"/>
                <a:cs typeface="Menlo Regular"/>
              </a:rPr>
              <a:t>                 ‘match’:{'tcp_dst':22},</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a:solidFill>
                  <a:srgbClr val="FF0000"/>
                </a:solidFill>
                <a:latin typeface="Menlo Regular"/>
                <a:cs typeface="Menlo Regular"/>
                <a:sym typeface="Menlo Regular" charset="0"/>
              </a:rPr>
              <a:t>‘priority’:0</a:t>
            </a:r>
            <a:r>
              <a:rPr lang="nl-NL" sz="2000" b="1" baseline="0" dirty="0">
                <a:latin typeface="Menlo Regular"/>
                <a:cs typeface="Menlo Regular"/>
                <a:sym typeface="Menlo Regular" charset="0"/>
              </a:rPr>
              <a:t>,</a:t>
            </a:r>
            <a:br>
              <a:rPr lang="nl-NL" sz="2000" b="1" baseline="0" dirty="0">
                <a:latin typeface="Menlo Regular"/>
                <a:cs typeface="Menlo Regular"/>
                <a:sym typeface="Menlo Regular" charset="0"/>
              </a:rPr>
            </a:br>
            <a:r>
              <a:rPr lang="nl-NL" sz="2000" b="1" baseline="0" dirty="0">
                <a:latin typeface="Menlo Regular"/>
                <a:cs typeface="Menlo Regular"/>
                <a:sym typeface="Menlo Regular" charset="0"/>
              </a:rPr>
              <a:t>                ‘match’: {‘eth_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15</a:t>
            </a:fld>
            <a:endParaRPr lang="en-US" dirty="0">
              <a:solidFill>
                <a:schemeClr val="bg2"/>
              </a:solidFill>
            </a:endParaRPr>
          </a:p>
        </p:txBody>
      </p:sp>
    </p:spTree>
    <p:extLst>
      <p:ext uri="{BB962C8B-B14F-4D97-AF65-F5344CB8AC3E}">
        <p14:creationId xmlns:p14="http://schemas.microsoft.com/office/powerpoint/2010/main" val="9412032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4405611" y="3497645"/>
            <a:ext cx="1464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latin typeface="Helvetica Neue" charset="0"/>
                <a:cs typeface="Helvetica Neue" charset="0"/>
                <a:sym typeface="Helvetica Neue" charset="0"/>
              </a:rPr>
              <a:t>Controller</a:t>
            </a:r>
          </a:p>
        </p:txBody>
      </p:sp>
      <p:sp>
        <p:nvSpPr>
          <p:cNvPr id="51205" name="Rectangle 5"/>
          <p:cNvSpPr>
            <a:spLocks/>
          </p:cNvSpPr>
          <p:nvPr/>
        </p:nvSpPr>
        <p:spPr bwMode="auto">
          <a:xfrm>
            <a:off x="4547742" y="866671"/>
            <a:ext cx="99717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latin typeface="Helvetica Neue" charset="0"/>
                <a:cs typeface="Helvetica Neue" charset="0"/>
                <a:sym typeface="Helvetica Neue" charset="0"/>
              </a:rPr>
              <a:t>Switch</a:t>
            </a:r>
          </a:p>
        </p:txBody>
      </p:sp>
      <p:sp>
        <p:nvSpPr>
          <p:cNvPr id="51206" name="AutoShape 6"/>
          <p:cNvSpPr>
            <a:spLocks/>
          </p:cNvSpPr>
          <p:nvPr/>
        </p:nvSpPr>
        <p:spPr bwMode="auto">
          <a:xfrm>
            <a:off x="1645444" y="3926466"/>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dirty="0"/>
          </a:p>
        </p:txBody>
      </p:sp>
      <p:sp>
        <p:nvSpPr>
          <p:cNvPr id="51207" name="AutoShape 7"/>
          <p:cNvSpPr>
            <a:spLocks/>
          </p:cNvSpPr>
          <p:nvPr/>
        </p:nvSpPr>
        <p:spPr bwMode="auto">
          <a:xfrm>
            <a:off x="1652589"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51224" name="Rectangle 24"/>
          <p:cNvSpPr>
            <a:spLocks/>
          </p:cNvSpPr>
          <p:nvPr/>
        </p:nvSpPr>
        <p:spPr bwMode="auto">
          <a:xfrm>
            <a:off x="1809751" y="3950192"/>
            <a:ext cx="8085459" cy="2543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882"/>
              </a:spcBef>
            </a:pPr>
            <a:r>
              <a:rPr lang="en-US" sz="1600" baseline="0" dirty="0" err="1">
                <a:latin typeface="Menlo Regular" charset="0"/>
                <a:cs typeface="Menlo Regular" charset="0"/>
                <a:sym typeface="Menlo Regular" charset="0"/>
              </a:rPr>
              <a:t>def</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onPacketIn</a:t>
            </a:r>
            <a:r>
              <a:rPr lang="en-US" sz="1600" baseline="0" dirty="0">
                <a:latin typeface="Menlo Regular" charset="0"/>
                <a:cs typeface="Menlo Regular" charset="0"/>
                <a:sym typeface="Menlo Regular" charset="0"/>
              </a:rPr>
              <a:t>(p):</a:t>
            </a:r>
          </a:p>
          <a:p>
            <a:pPr>
              <a:spcBef>
                <a:spcPts val="882"/>
              </a:spcBef>
            </a:pPr>
            <a:r>
              <a:rPr lang="en-US" sz="1600" baseline="0" dirty="0">
                <a:latin typeface="Menlo Regular" charset="0"/>
                <a:cs typeface="Menlo Regular" charset="0"/>
                <a:sym typeface="Menlo Regular" charset="0"/>
              </a:rPr>
              <a:t>  if 22 == </a:t>
            </a:r>
            <a:r>
              <a:rPr lang="en-US" sz="1600" baseline="0" dirty="0" err="1">
                <a:latin typeface="Menlo Regular" charset="0"/>
                <a:cs typeface="Menlo Regular" charset="0"/>
                <a:sym typeface="Menlo Regular" charset="0"/>
              </a:rPr>
              <a:t>p.tcp_dst</a:t>
            </a:r>
            <a:r>
              <a:rPr lang="en-US" sz="1600" baseline="0" dirty="0">
                <a:latin typeface="Menlo Regular" charset="0"/>
                <a:cs typeface="Menlo Regular" charset="0"/>
                <a:sym typeface="Menlo Regular" charset="0"/>
              </a:rPr>
              <a:t>:</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drop</a:t>
            </a:r>
          </a:p>
          <a:p>
            <a:pPr>
              <a:spcBef>
                <a:spcPts val="882"/>
              </a:spcBef>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({`priority`:1,’match’:{‘tcp_dst':22},'action':[]})</a:t>
            </a:r>
          </a:p>
          <a:p>
            <a:pPr>
              <a:spcBef>
                <a:spcPts val="882"/>
              </a:spcBef>
            </a:pPr>
            <a:r>
              <a:rPr lang="en-US" sz="1600" baseline="0" dirty="0">
                <a:latin typeface="Menlo Regular" charset="0"/>
                <a:cs typeface="Menlo Regular" charset="0"/>
                <a:sym typeface="Menlo Regular" charset="0"/>
              </a:rPr>
              <a:t>  else:</a:t>
            </a:r>
          </a:p>
          <a:p>
            <a:pPr>
              <a:spcBef>
                <a:spcPts val="882"/>
              </a:spcBef>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({`priority`:0,’match’:{‘eth_</a:t>
            </a:r>
            <a:r>
              <a:rPr lang="en-US" sz="1600" baseline="0" dirty="0" err="1">
                <a:latin typeface="Menlo Regular" charset="0"/>
                <a:cs typeface="Menlo Regular" charset="0"/>
                <a:sym typeface="Menlo Regular" charset="0"/>
              </a:rPr>
              <a:t>dst</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'action':[</a:t>
            </a:r>
            <a:r>
              <a:rPr lang="en-US" sz="1600" baseline="0" dirty="0" err="1">
                <a:latin typeface="Menlo Regular" charset="0"/>
                <a:cs typeface="Menlo Regular" charset="0"/>
                <a:sym typeface="Menlo Regular" charset="0"/>
              </a:rPr>
              <a:t>hostTbl</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forward([</a:t>
            </a:r>
            <a:r>
              <a:rPr lang="en-US" sz="1600" baseline="0" dirty="0" err="1">
                <a:latin typeface="Menlo Regular" charset="0"/>
                <a:cs typeface="Menlo Regular" charset="0"/>
                <a:sym typeface="Menlo Regular" charset="0"/>
              </a:rPr>
              <a:t>hostTbl</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p:txBody>
      </p:sp>
      <p:sp>
        <p:nvSpPr>
          <p:cNvPr id="13" name="Rectangle 1"/>
          <p:cNvSpPr>
            <a:spLocks noGrp="1" noChangeArrowheads="1"/>
          </p:cNvSpPr>
          <p:nvPr>
            <p:ph type="title"/>
          </p:nvPr>
        </p:nvSpPr>
        <p:spPr>
          <a:xfrm>
            <a:off x="1780874" y="21474"/>
            <a:ext cx="8562466" cy="685800"/>
          </a:xfrm>
          <a:ln/>
        </p:spPr>
        <p:txBody>
          <a:bodyPr/>
          <a:lstStyle/>
          <a:p>
            <a:r>
              <a:rPr lang="en-US" sz="3200" dirty="0"/>
              <a:t>Does the Program Work?</a:t>
            </a:r>
          </a:p>
        </p:txBody>
      </p:sp>
      <p:sp>
        <p:nvSpPr>
          <p:cNvPr id="16" name="Oval 3"/>
          <p:cNvSpPr>
            <a:spLocks/>
          </p:cNvSpPr>
          <p:nvPr/>
        </p:nvSpPr>
        <p:spPr bwMode="auto">
          <a:xfrm>
            <a:off x="8926087" y="893121"/>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TcpDst:80</a:t>
            </a:r>
          </a:p>
        </p:txBody>
      </p:sp>
      <p:sp>
        <p:nvSpPr>
          <p:cNvPr id="17" name="AutoShape 2"/>
          <p:cNvSpPr>
            <a:spLocks/>
          </p:cNvSpPr>
          <p:nvPr/>
        </p:nvSpPr>
        <p:spPr bwMode="auto">
          <a:xfrm>
            <a:off x="1652588"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 name="Rectangle 2"/>
          <p:cNvSpPr/>
          <p:nvPr/>
        </p:nvSpPr>
        <p:spPr>
          <a:xfrm>
            <a:off x="2038846" y="2094368"/>
            <a:ext cx="6858000" cy="461665"/>
          </a:xfrm>
          <a:prstGeom prst="rect">
            <a:avLst/>
          </a:prstGeom>
          <a:solidFill>
            <a:schemeClr val="accent6">
              <a:lumMod val="75000"/>
              <a:alpha val="79999"/>
            </a:schemeClr>
          </a:solidFill>
        </p:spPr>
        <p:txBody>
          <a:bodyPr wrap="square">
            <a:spAutoFit/>
          </a:bodyPr>
          <a:lstStyle/>
          <a:p>
            <a:r>
              <a:rPr lang="en-US" baseline="0" dirty="0"/>
              <a:t>{`priority`:0,’match’:{‘eth_</a:t>
            </a:r>
            <a:r>
              <a:rPr lang="en-US" baseline="0" dirty="0" err="1"/>
              <a:t>dst</a:t>
            </a:r>
            <a:r>
              <a:rPr lang="en-US" baseline="0" dirty="0"/>
              <a:t>’:A},'action':[1]}</a:t>
            </a:r>
            <a:endParaRPr lang="en-US" dirty="0"/>
          </a:p>
        </p:txBody>
      </p:sp>
      <p:sp>
        <p:nvSpPr>
          <p:cNvPr id="19" name="Oval 3"/>
          <p:cNvSpPr>
            <a:spLocks/>
          </p:cNvSpPr>
          <p:nvPr/>
        </p:nvSpPr>
        <p:spPr bwMode="auto">
          <a:xfrm>
            <a:off x="8961524" y="2282175"/>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TcpDst:22</a:t>
            </a:r>
          </a:p>
        </p:txBody>
      </p:sp>
      <p:sp>
        <p:nvSpPr>
          <p:cNvPr id="12" name="Slide Number Placeholder 6"/>
          <p:cNvSpPr>
            <a:spLocks noGrp="1"/>
          </p:cNvSpPr>
          <p:nvPr>
            <p:ph type="sldNum" sz="quarter" idx="10"/>
          </p:nvPr>
        </p:nvSpPr>
        <p:spPr>
          <a:xfrm>
            <a:off x="10287000" y="6596641"/>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sp>
        <p:nvSpPr>
          <p:cNvPr id="14" name="Rounded Rectangular Callout 13"/>
          <p:cNvSpPr/>
          <p:nvPr/>
        </p:nvSpPr>
        <p:spPr bwMode="auto">
          <a:xfrm>
            <a:off x="6110113" y="2878667"/>
            <a:ext cx="2441220" cy="550333"/>
          </a:xfrm>
          <a:prstGeom prst="wedgeRoundRectCallout">
            <a:avLst>
              <a:gd name="adj1" fmla="val 6005"/>
              <a:gd name="adj2" fmla="val -102955"/>
              <a:gd name="adj3" fmla="val 16667"/>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A security bug!</a:t>
            </a:r>
          </a:p>
        </p:txBody>
      </p:sp>
    </p:spTree>
    <p:extLst>
      <p:ext uri="{BB962C8B-B14F-4D97-AF65-F5344CB8AC3E}">
        <p14:creationId xmlns:p14="http://schemas.microsoft.com/office/powerpoint/2010/main" val="934335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 Approach I to Address Issue </a:t>
            </a:r>
            <a:r>
              <a:rPr lang="en-US" sz="3200" dirty="0"/>
              <a:t>(OVS): Using Exact Match</a:t>
            </a:r>
          </a:p>
        </p:txBody>
      </p:sp>
      <p:sp>
        <p:nvSpPr>
          <p:cNvPr id="5" name="Rectangle 2"/>
          <p:cNvSpPr>
            <a:spLocks/>
          </p:cNvSpPr>
          <p:nvPr/>
        </p:nvSpPr>
        <p:spPr bwMode="auto">
          <a:xfrm>
            <a:off x="2192360" y="1203235"/>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({‘priority’:1,</a:t>
            </a:r>
            <a:br>
              <a:rPr lang="nl-NL" sz="2000" b="1" baseline="0" dirty="0">
                <a:latin typeface="Menlo Regular"/>
                <a:cs typeface="Menlo Regular"/>
              </a:rPr>
            </a:br>
            <a:r>
              <a:rPr lang="nl-NL" sz="2000" b="1" baseline="0" dirty="0">
                <a:latin typeface="Menlo Regular"/>
                <a:cs typeface="Menlo Regular"/>
              </a:rPr>
              <a:t>                 ‘match’:</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rPr>
              <a:t>,</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a:solidFill>
                  <a:srgbClr val="000000"/>
                </a:solidFill>
                <a:latin typeface="Menlo Regular"/>
                <a:cs typeface="Menlo Regular"/>
                <a:sym typeface="Menlo Regular" charset="0"/>
              </a:rPr>
              <a:t>‘priority’:0,</a:t>
            </a:r>
            <a:br>
              <a:rPr lang="nl-NL" sz="2000" b="1" baseline="0" dirty="0">
                <a:solidFill>
                  <a:srgbClr val="000000"/>
                </a:solidFill>
                <a:latin typeface="Menlo Regular"/>
                <a:cs typeface="Menlo Regular"/>
                <a:sym typeface="Menlo Regular" charset="0"/>
              </a:rPr>
            </a:br>
            <a:r>
              <a:rPr lang="nl-NL" sz="2000" b="1" baseline="0" dirty="0">
                <a:latin typeface="Menlo Regular"/>
                <a:cs typeface="Menlo Regular"/>
                <a:sym typeface="Menlo Regular" charset="0"/>
              </a:rPr>
              <a:t>                ‘match’:</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sym typeface="Menlo Regular" charset="0"/>
              </a:rPr>
              <a:t>,</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Tree>
    <p:extLst>
      <p:ext uri="{BB962C8B-B14F-4D97-AF65-F5344CB8AC3E}">
        <p14:creationId xmlns:p14="http://schemas.microsoft.com/office/powerpoint/2010/main" val="1851085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Problems of </a:t>
            </a:r>
            <a:r>
              <a:rPr lang="en-US" sz="3600" dirty="0" smtClean="0"/>
              <a:t>Example Approach I</a:t>
            </a:r>
            <a:endParaRPr lang="en-US" sz="3600" dirty="0"/>
          </a:p>
        </p:txBody>
      </p:sp>
      <p:sp>
        <p:nvSpPr>
          <p:cNvPr id="3" name="Content Placeholder 2"/>
          <p:cNvSpPr>
            <a:spLocks noGrp="1"/>
          </p:cNvSpPr>
          <p:nvPr>
            <p:ph idx="1"/>
          </p:nvPr>
        </p:nvSpPr>
        <p:spPr>
          <a:xfrm>
            <a:off x="723900" y="4252071"/>
            <a:ext cx="10515599" cy="1728925"/>
          </a:xfrm>
        </p:spPr>
        <p:txBody>
          <a:bodyPr/>
          <a:lstStyle/>
          <a:p>
            <a:r>
              <a:rPr lang="en-US" dirty="0"/>
              <a:t>Each new TCP flow delayed for flow setup (10-100 </a:t>
            </a:r>
            <a:r>
              <a:rPr lang="en-US" dirty="0" err="1"/>
              <a:t>ms</a:t>
            </a:r>
            <a:r>
              <a:rPr lang="en-US" dirty="0" smtClean="0"/>
              <a:t>)</a:t>
            </a:r>
          </a:p>
          <a:p>
            <a:r>
              <a:rPr lang="en-US" dirty="0" smtClean="0"/>
              <a:t>Number of flow </a:t>
            </a:r>
            <a:r>
              <a:rPr lang="en-US" dirty="0"/>
              <a:t>table rules may exceed capacity (typically </a:t>
            </a:r>
            <a:r>
              <a:rPr lang="en-US" dirty="0" smtClean="0"/>
              <a:t>only a few thousands)</a:t>
            </a:r>
          </a:p>
        </p:txBody>
      </p:sp>
      <p:pic>
        <p:nvPicPr>
          <p:cNvPr id="5" name="Picture 4"/>
          <p:cNvPicPr>
            <a:picLocks noChangeAspect="1"/>
          </p:cNvPicPr>
          <p:nvPr/>
        </p:nvPicPr>
        <p:blipFill>
          <a:blip r:embed="rId2"/>
          <a:stretch>
            <a:fillRect/>
          </a:stretch>
        </p:blipFill>
        <p:spPr>
          <a:xfrm>
            <a:off x="1478809" y="1121510"/>
            <a:ext cx="9144000" cy="2780464"/>
          </a:xfrm>
          <a:prstGeom prst="rect">
            <a:avLst/>
          </a:prstGeom>
        </p:spPr>
      </p:pic>
      <p:sp>
        <p:nvSpPr>
          <p:cNvPr id="6" name="Slide Number Placeholder 6"/>
          <p:cNvSpPr>
            <a:spLocks noGrp="1"/>
          </p:cNvSpPr>
          <p:nvPr>
            <p:ph type="sldNum" sz="quarter" idx="10"/>
          </p:nvPr>
        </p:nvSpPr>
        <p:spPr>
          <a:xfrm>
            <a:off x="10286999"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Tree>
    <p:extLst>
      <p:ext uri="{BB962C8B-B14F-4D97-AF65-F5344CB8AC3E}">
        <p14:creationId xmlns:p14="http://schemas.microsoft.com/office/powerpoint/2010/main" val="7547026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Approach </a:t>
            </a:r>
            <a:r>
              <a:rPr lang="en-US" sz="3200" dirty="0" smtClean="0"/>
              <a:t>II: </a:t>
            </a:r>
            <a:r>
              <a:rPr lang="en-US" sz="3200" dirty="0"/>
              <a:t>Declarative Policy Languages</a:t>
            </a:r>
          </a:p>
        </p:txBody>
      </p:sp>
      <p:sp>
        <p:nvSpPr>
          <p:cNvPr id="5" name="Rectangle 2"/>
          <p:cNvSpPr>
            <a:spLocks/>
          </p:cNvSpPr>
          <p:nvPr/>
        </p:nvSpPr>
        <p:spPr bwMode="auto">
          <a:xfrm>
            <a:off x="1578217" y="2536751"/>
            <a:ext cx="8137283" cy="2122369"/>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dstport</a:t>
            </a:r>
            <a:r>
              <a:rPr lang="nl-NL" sz="2000" baseline="0" dirty="0">
                <a:latin typeface="Menlo Regular"/>
                <a:cs typeface="Menlo Regular"/>
              </a:rPr>
              <a:t>(22)), drop,</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(A)), fwd(1),</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(B)), fwd(2),</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(C)), fwd(3),</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(D)), fwd(4),</a:t>
            </a:r>
          </a:p>
          <a:p>
            <a:r>
              <a:rPr lang="nl-NL" sz="2000" baseline="0" dirty="0">
                <a:latin typeface="Menlo Regular"/>
                <a:cs typeface="Menlo Regular"/>
              </a:rPr>
              <a:t>                   </a:t>
            </a:r>
            <a:r>
              <a:rPr lang="nl-NL" sz="2000" baseline="0" dirty="0" err="1">
                <a:latin typeface="Menlo Regular"/>
                <a:cs typeface="Menlo Regular"/>
              </a:rPr>
              <a:t>flood</a:t>
            </a:r>
            <a:r>
              <a:rPr lang="nl-NL" sz="2000" baseline="0" dirty="0">
                <a:latin typeface="Menlo Regular"/>
                <a:cs typeface="Menlo Regular"/>
              </a:rPr>
              <a:t>() )))))</a:t>
            </a:r>
            <a:endParaRPr lang="en-US" sz="2000" b="1" baseline="0" dirty="0">
              <a:latin typeface="Menlo Regular"/>
              <a:cs typeface="Menlo Regular"/>
              <a:sym typeface="Menlo Regular" charset="0"/>
            </a:endParaRPr>
          </a:p>
        </p:txBody>
      </p:sp>
      <p:sp>
        <p:nvSpPr>
          <p:cNvPr id="6" name="Content Placeholder 2"/>
          <p:cNvSpPr>
            <a:spLocks noGrp="1"/>
          </p:cNvSpPr>
          <p:nvPr>
            <p:ph idx="1"/>
          </p:nvPr>
        </p:nvSpPr>
        <p:spPr>
          <a:xfrm>
            <a:off x="635000" y="1036116"/>
            <a:ext cx="9377173" cy="1728925"/>
          </a:xfrm>
        </p:spPr>
        <p:txBody>
          <a:bodyPr/>
          <a:lstStyle/>
          <a:p>
            <a:r>
              <a:rPr lang="en-US" dirty="0" smtClean="0"/>
              <a:t>Probably the most well-known is Pyretic [NSDI’13]</a:t>
            </a:r>
          </a:p>
        </p:txBody>
      </p:sp>
      <p:sp>
        <p:nvSpPr>
          <p:cNvPr id="7"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12498092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55600" y="117778"/>
            <a:ext cx="8562466" cy="685800"/>
          </a:xfrm>
          <a:ln/>
        </p:spPr>
        <p:txBody>
          <a:bodyPr/>
          <a:lstStyle/>
          <a:p>
            <a:pPr algn="l"/>
            <a:r>
              <a:rPr lang="en-US" sz="3600" dirty="0"/>
              <a:t>Outline</a:t>
            </a:r>
          </a:p>
        </p:txBody>
      </p:sp>
      <p:sp>
        <p:nvSpPr>
          <p:cNvPr id="57346" name="Rectangle 2"/>
          <p:cNvSpPr>
            <a:spLocks noGrp="1" noChangeArrowheads="1"/>
          </p:cNvSpPr>
          <p:nvPr>
            <p:ph type="body" idx="1"/>
          </p:nvPr>
        </p:nvSpPr>
        <p:spPr>
          <a:xfrm>
            <a:off x="355600" y="936222"/>
            <a:ext cx="11582400" cy="5484334"/>
          </a:xfrm>
          <a:ln/>
        </p:spPr>
        <p:txBody>
          <a:bodyPr/>
          <a:lstStyle/>
          <a:p>
            <a:r>
              <a:rPr lang="en-US" altLang="zh-CN" sz="2800" dirty="0"/>
              <a:t>Overview</a:t>
            </a:r>
            <a:endParaRPr lang="en-US" sz="2800" dirty="0"/>
          </a:p>
          <a:p>
            <a:r>
              <a:rPr lang="en-US" sz="2800" dirty="0"/>
              <a:t>Maple: </a:t>
            </a:r>
            <a:r>
              <a:rPr lang="en-US" sz="2800" dirty="0" err="1"/>
              <a:t>datapath</a:t>
            </a:r>
            <a:r>
              <a:rPr lang="en-US" sz="2800" dirty="0"/>
              <a:t> oblivious programming</a:t>
            </a:r>
          </a:p>
          <a:p>
            <a:r>
              <a:rPr lang="en-US" sz="2800" dirty="0"/>
              <a:t>FAST: </a:t>
            </a:r>
            <a:r>
              <a:rPr lang="en-US" sz="2800" dirty="0" smtClean="0"/>
              <a:t>data-driven, </a:t>
            </a:r>
            <a:r>
              <a:rPr lang="en-US" sz="2800" dirty="0"/>
              <a:t>function-composition programming</a:t>
            </a:r>
          </a:p>
          <a:p>
            <a:r>
              <a:rPr lang="en-US" sz="2800" dirty="0"/>
              <a:t>Summary and </a:t>
            </a:r>
            <a:r>
              <a:rPr lang="en-US" sz="2800" dirty="0" smtClean="0"/>
              <a:t>pointers to additional info</a:t>
            </a:r>
            <a:endParaRPr lang="en-US" sz="2800" dirty="0"/>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spTree>
    <p:extLst>
      <p:ext uri="{BB962C8B-B14F-4D97-AF65-F5344CB8AC3E}">
        <p14:creationId xmlns:p14="http://schemas.microsoft.com/office/powerpoint/2010/main" val="12240760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The Maple Approach</a:t>
            </a:r>
            <a:endParaRPr lang="en-US" sz="3600" dirty="0"/>
          </a:p>
        </p:txBody>
      </p:sp>
      <p:sp>
        <p:nvSpPr>
          <p:cNvPr id="57346" name="Rectangle 2"/>
          <p:cNvSpPr>
            <a:spLocks noGrp="1" noChangeArrowheads="1"/>
          </p:cNvSpPr>
          <p:nvPr>
            <p:ph type="body" idx="1"/>
          </p:nvPr>
        </p:nvSpPr>
        <p:spPr>
          <a:xfrm>
            <a:off x="596900" y="936222"/>
            <a:ext cx="11448562" cy="5484334"/>
          </a:xfrm>
          <a:ln/>
        </p:spPr>
        <p:txBody>
          <a:bodyPr/>
          <a:lstStyle/>
          <a:p>
            <a:r>
              <a:rPr lang="en-US" dirty="0" smtClean="0"/>
              <a:t>Programmer uses the FAST Maple programming model</a:t>
            </a:r>
          </a:p>
          <a:p>
            <a:r>
              <a:rPr lang="en-US" dirty="0" smtClean="0"/>
              <a:t>Derive </a:t>
            </a:r>
            <a:r>
              <a:rPr lang="en-US" dirty="0" err="1"/>
              <a:t>datapath</a:t>
            </a:r>
            <a:r>
              <a:rPr lang="en-US" dirty="0"/>
              <a:t> (flow-tables) from </a:t>
            </a:r>
            <a:r>
              <a:rPr lang="en-US" dirty="0" err="1" smtClean="0"/>
              <a:t>datapath</a:t>
            </a:r>
            <a:r>
              <a:rPr lang="en-US" dirty="0" smtClean="0"/>
              <a:t>-oblivious programs, without becoming too language dependent</a:t>
            </a:r>
            <a:endParaRPr lang="en-US" dirty="0"/>
          </a:p>
          <a:p>
            <a:r>
              <a:rPr lang="en-US" dirty="0" smtClean="0"/>
              <a:t>The </a:t>
            </a:r>
            <a:r>
              <a:rPr lang="en-US" dirty="0" smtClean="0">
                <a:solidFill>
                  <a:srgbClr val="FF0000"/>
                </a:solidFill>
              </a:rPr>
              <a:t>library-wrapper</a:t>
            </a:r>
            <a:r>
              <a:rPr lang="en-US" dirty="0" smtClean="0"/>
              <a:t> approach: Only requirement is </a:t>
            </a:r>
            <a:r>
              <a:rPr lang="en-US" dirty="0" err="1"/>
              <a:t>onPacket</a:t>
            </a:r>
            <a:r>
              <a:rPr lang="en-US" dirty="0"/>
              <a:t> uses a simple library to access </a:t>
            </a:r>
            <a:r>
              <a:rPr lang="en-US" dirty="0" err="1"/>
              <a:t>pkt</a:t>
            </a:r>
            <a:r>
              <a:rPr lang="en-US" dirty="0"/>
              <a:t> attributes</a:t>
            </a:r>
            <a:r>
              <a:rPr lang="en-US" dirty="0" smtClean="0"/>
              <a:t>:</a:t>
            </a:r>
          </a:p>
          <a:p>
            <a:pPr lvl="1"/>
            <a:endParaRPr lang="en-US" sz="3200" dirty="0"/>
          </a:p>
          <a:p>
            <a:pPr marL="0" indent="0">
              <a:buNone/>
            </a:pPr>
            <a:endParaRPr lang="en-US" dirty="0" smtClean="0">
              <a:solidFill>
                <a:srgbClr val="800000"/>
              </a:solidFill>
            </a:endParaRPr>
          </a:p>
          <a:p>
            <a:pPr marL="0" indent="0">
              <a:buNone/>
            </a:pPr>
            <a:endParaRPr lang="en-US" dirty="0">
              <a:solidFill>
                <a:srgbClr val="800000"/>
              </a:solidFill>
            </a:endParaRPr>
          </a:p>
          <a:p>
            <a:r>
              <a:rPr lang="en-US" dirty="0">
                <a:solidFill>
                  <a:srgbClr val="000000"/>
                </a:solidFill>
              </a:rPr>
              <a:t>Library provides both </a:t>
            </a:r>
            <a:r>
              <a:rPr lang="en-US" dirty="0">
                <a:solidFill>
                  <a:srgbClr val="FF0000"/>
                </a:solidFill>
              </a:rPr>
              <a:t>convenience</a:t>
            </a:r>
            <a:r>
              <a:rPr lang="en-US" dirty="0">
                <a:solidFill>
                  <a:srgbClr val="000000"/>
                </a:solidFill>
              </a:rPr>
              <a:t> and more importantly, </a:t>
            </a:r>
            <a:r>
              <a:rPr lang="en-US" dirty="0">
                <a:solidFill>
                  <a:srgbClr val="FF0000"/>
                </a:solidFill>
              </a:rPr>
              <a:t>decision dependency</a:t>
            </a:r>
            <a:r>
              <a:rPr lang="en-US" dirty="0">
                <a:solidFill>
                  <a:srgbClr val="000000"/>
                </a:solidFill>
              </a:rPr>
              <a:t>!</a:t>
            </a:r>
          </a:p>
          <a:p>
            <a:pPr lvl="1"/>
            <a:endParaRPr lang="en-US" sz="2400" dirty="0"/>
          </a:p>
        </p:txBody>
      </p:sp>
      <p:sp>
        <p:nvSpPr>
          <p:cNvPr id="10" name="Slide Number Placeholder 6"/>
          <p:cNvSpPr>
            <a:spLocks noGrp="1"/>
          </p:cNvSpPr>
          <p:nvPr>
            <p:ph type="sldNum" sz="quarter" idx="10"/>
          </p:nvPr>
        </p:nvSpPr>
        <p:spPr>
          <a:xfrm>
            <a:off x="10270337"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pic>
        <p:nvPicPr>
          <p:cNvPr id="5" name="Picture 4"/>
          <p:cNvPicPr>
            <a:picLocks noChangeAspect="1"/>
          </p:cNvPicPr>
          <p:nvPr/>
        </p:nvPicPr>
        <p:blipFill>
          <a:blip r:embed="rId3"/>
          <a:stretch>
            <a:fillRect/>
          </a:stretch>
        </p:blipFill>
        <p:spPr>
          <a:xfrm>
            <a:off x="2445611" y="3969512"/>
            <a:ext cx="6753196" cy="1286323"/>
          </a:xfrm>
          <a:prstGeom prst="rect">
            <a:avLst/>
          </a:prstGeom>
          <a:ln>
            <a:solidFill>
              <a:srgbClr val="660066"/>
            </a:solidFill>
          </a:ln>
        </p:spPr>
      </p:pic>
    </p:spTree>
    <p:extLst>
      <p:ext uri="{BB962C8B-B14F-4D97-AF65-F5344CB8AC3E}">
        <p14:creationId xmlns:p14="http://schemas.microsoft.com/office/powerpoint/2010/main" val="5432781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Summary of Maple Programming Model</a:t>
            </a:r>
            <a:endParaRPr lang="en-US" sz="3600" dirty="0"/>
          </a:p>
        </p:txBody>
      </p:sp>
      <p:sp>
        <p:nvSpPr>
          <p:cNvPr id="61442" name="Rectangle 2"/>
          <p:cNvSpPr>
            <a:spLocks noGrp="1" noChangeArrowheads="1"/>
          </p:cNvSpPr>
          <p:nvPr>
            <p:ph type="body" idx="1"/>
          </p:nvPr>
        </p:nvSpPr>
        <p:spPr>
          <a:xfrm>
            <a:off x="660400" y="846533"/>
            <a:ext cx="10566399" cy="5478067"/>
          </a:xfrm>
          <a:ln/>
        </p:spPr>
        <p:txBody>
          <a:bodyPr/>
          <a:lstStyle/>
          <a:p>
            <a:r>
              <a:rPr lang="en-US" sz="3600" dirty="0" smtClean="0"/>
              <a:t>Follow the FAST Maple programming model</a:t>
            </a:r>
          </a:p>
          <a:p>
            <a:pPr lvl="1"/>
            <a:r>
              <a:rPr lang="en-US" dirty="0" err="1" smtClean="0"/>
              <a:t>onPacket</a:t>
            </a:r>
            <a:r>
              <a:rPr lang="en-US" dirty="0" smtClean="0"/>
              <a:t>(</a:t>
            </a:r>
            <a:r>
              <a:rPr lang="en-US" dirty="0" err="1" smtClean="0"/>
              <a:t>MaplePacket</a:t>
            </a:r>
            <a:r>
              <a:rPr lang="en-US" dirty="0" smtClean="0"/>
              <a:t> </a:t>
            </a:r>
            <a:r>
              <a:rPr lang="en-US" dirty="0" err="1" smtClean="0"/>
              <a:t>pkt</a:t>
            </a:r>
            <a:r>
              <a:rPr lang="en-US" dirty="0" smtClean="0"/>
              <a:t>) “logically” invoked on each packet</a:t>
            </a:r>
          </a:p>
          <a:p>
            <a:pPr lvl="1"/>
            <a:endParaRPr lang="en-US" dirty="0" smtClean="0"/>
          </a:p>
          <a:p>
            <a:r>
              <a:rPr lang="en-US" sz="3600" dirty="0" smtClean="0">
                <a:solidFill>
                  <a:srgbClr val="C00000"/>
                </a:solidFill>
              </a:rPr>
              <a:t>Read</a:t>
            </a:r>
            <a:r>
              <a:rPr lang="en-US" sz="3600" dirty="0" smtClean="0"/>
              <a:t> (</a:t>
            </a:r>
            <a:r>
              <a:rPr lang="en-US" sz="3600" dirty="0" err="1" smtClean="0"/>
              <a:t>MaplePacket.attr</a:t>
            </a:r>
            <a:r>
              <a:rPr lang="en-US" sz="3600" dirty="0" smtClean="0"/>
              <a:t>()) or test packet attribute (</a:t>
            </a:r>
            <a:r>
              <a:rPr lang="en-US" sz="3600" dirty="0" err="1" smtClean="0"/>
              <a:t>MaplePacket.attrIs</a:t>
            </a:r>
            <a:r>
              <a:rPr lang="en-US" sz="3600" dirty="0" smtClean="0"/>
              <a:t>()) to make decisions</a:t>
            </a:r>
          </a:p>
          <a:p>
            <a:endParaRPr lang="en-US" sz="3600" dirty="0" smtClean="0"/>
          </a:p>
          <a:p>
            <a:r>
              <a:rPr lang="en-US" sz="3600" dirty="0" smtClean="0">
                <a:solidFill>
                  <a:srgbClr val="C00000"/>
                </a:solidFill>
              </a:rPr>
              <a:t>Write</a:t>
            </a:r>
            <a:r>
              <a:rPr lang="en-US" sz="3600" dirty="0" smtClean="0"/>
              <a:t> a set of real and virtual packet attributes to provide instruction on how a </a:t>
            </a:r>
            <a:r>
              <a:rPr lang="en-US" sz="3600" dirty="0" err="1" smtClean="0"/>
              <a:t>pkt</a:t>
            </a:r>
            <a:r>
              <a:rPr lang="en-US" sz="3600" dirty="0" smtClean="0"/>
              <a:t> is handled:</a:t>
            </a:r>
          </a:p>
          <a:p>
            <a:pPr lvl="1"/>
            <a:r>
              <a:rPr lang="en-US" dirty="0" err="1" smtClean="0"/>
              <a:t>setRoute</a:t>
            </a:r>
            <a:r>
              <a:rPr lang="en-US" dirty="0" smtClean="0"/>
              <a:t> specifies the path that the packet should take</a:t>
            </a:r>
          </a:p>
          <a:p>
            <a:pPr lvl="1"/>
            <a:r>
              <a:rPr lang="en-US" dirty="0" err="1" smtClean="0"/>
              <a:t>set</a:t>
            </a:r>
            <a:r>
              <a:rPr lang="en-US" i="1" dirty="0" err="1" smtClean="0"/>
              <a:t>PktHeader</a:t>
            </a:r>
            <a:r>
              <a:rPr lang="en-US" dirty="0" smtClean="0"/>
              <a:t> assigns a new value to the packet header</a:t>
            </a:r>
          </a:p>
          <a:p>
            <a:pPr lvl="1"/>
            <a:endParaRPr lang="en-US" dirty="0" smtClean="0"/>
          </a:p>
          <a:p>
            <a:endParaRPr lang="en-US" sz="3600" dirty="0">
              <a:solidFill>
                <a:srgbClr val="000000"/>
              </a:solidFill>
            </a:endParaRPr>
          </a:p>
        </p:txBody>
      </p:sp>
      <p:sp>
        <p:nvSpPr>
          <p:cNvPr id="5" name="Slide Number Placeholder 6"/>
          <p:cNvSpPr>
            <a:spLocks noGrp="1"/>
          </p:cNvSpPr>
          <p:nvPr>
            <p:ph type="sldNum" sz="quarter" idx="10"/>
          </p:nvPr>
        </p:nvSpPr>
        <p:spPr>
          <a:xfrm>
            <a:off x="10274299" y="6553200"/>
            <a:ext cx="1905000" cy="304800"/>
          </a:xfrm>
        </p:spPr>
        <p:txBody>
          <a:bodyPr/>
          <a:lstStyle/>
          <a:p>
            <a:pPr>
              <a:defRPr/>
            </a:pPr>
            <a:fld id="{164B0F64-89EF-7A42-892D-484BAB952423}" type="slidenum">
              <a:rPr lang="en-US" smtClean="0"/>
              <a:pPr>
                <a:defRPr/>
              </a:pPr>
              <a:t>21</a:t>
            </a:fld>
            <a:endParaRPr lang="en-US" dirty="0">
              <a:solidFill>
                <a:schemeClr val="bg2"/>
              </a:solidFill>
            </a:endParaRPr>
          </a:p>
        </p:txBody>
      </p:sp>
    </p:spTree>
    <p:extLst>
      <p:ext uri="{BB962C8B-B14F-4D97-AF65-F5344CB8AC3E}">
        <p14:creationId xmlns:p14="http://schemas.microsoft.com/office/powerpoint/2010/main" val="194656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dirty="0" smtClean="0">
                <a:solidFill>
                  <a:srgbClr val="C00000"/>
                </a:solidFill>
              </a:rPr>
              <a:t>Exercises: </a:t>
            </a:r>
            <a:r>
              <a:rPr lang="en-US" sz="6000" dirty="0">
                <a:solidFill>
                  <a:srgbClr val="C00000"/>
                </a:solidFill>
              </a:rPr>
              <a:t/>
            </a:r>
            <a:br>
              <a:rPr lang="en-US" sz="6000" dirty="0">
                <a:solidFill>
                  <a:srgbClr val="C00000"/>
                </a:solidFill>
              </a:rPr>
            </a:br>
            <a:r>
              <a:rPr lang="en-US" sz="3200" dirty="0" smtClean="0">
                <a:solidFill>
                  <a:schemeClr val="tx1"/>
                </a:solidFill>
              </a:rPr>
              <a:t>- Setup environment</a:t>
            </a:r>
            <a:br>
              <a:rPr lang="en-US" sz="3200" dirty="0" smtClean="0">
                <a:solidFill>
                  <a:schemeClr val="tx1"/>
                </a:solidFill>
              </a:rPr>
            </a:br>
            <a:r>
              <a:rPr lang="en-US" sz="3200" dirty="0" smtClean="0">
                <a:solidFill>
                  <a:schemeClr val="tx1"/>
                </a:solidFill>
              </a:rPr>
              <a:t>- Use </a:t>
            </a:r>
            <a:r>
              <a:rPr lang="en-US" sz="3200" dirty="0" err="1" smtClean="0">
                <a:solidFill>
                  <a:schemeClr val="tx1"/>
                </a:solidFill>
              </a:rPr>
              <a:t>FastMaple</a:t>
            </a:r>
            <a:r>
              <a:rPr lang="en-US" sz="3200" dirty="0" smtClean="0">
                <a:solidFill>
                  <a:schemeClr val="tx1"/>
                </a:solidFill>
              </a:rPr>
              <a:t> IDE to </a:t>
            </a:r>
            <a:r>
              <a:rPr lang="en-US" sz="3200" dirty="0">
                <a:solidFill>
                  <a:schemeClr val="tx1"/>
                </a:solidFill>
              </a:rPr>
              <a:t>c</a:t>
            </a:r>
            <a:r>
              <a:rPr lang="en-US" sz="3200" dirty="0" smtClean="0">
                <a:solidFill>
                  <a:schemeClr val="tx1"/>
                </a:solidFill>
              </a:rPr>
              <a:t>reate first Maple project </a:t>
            </a:r>
            <a:br>
              <a:rPr lang="en-US" sz="3200" dirty="0" smtClean="0">
                <a:solidFill>
                  <a:schemeClr val="tx1"/>
                </a:solidFill>
              </a:rPr>
            </a:br>
            <a:r>
              <a:rPr lang="en-US" sz="3200" dirty="0" smtClean="0">
                <a:solidFill>
                  <a:schemeClr val="tx1"/>
                </a:solidFill>
              </a:rPr>
              <a:t>- Write and test M1</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spTree>
    <p:extLst>
      <p:ext uri="{BB962C8B-B14F-4D97-AF65-F5344CB8AC3E}">
        <p14:creationId xmlns:p14="http://schemas.microsoft.com/office/powerpoint/2010/main" val="14986406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Conceptual Intro: </a:t>
            </a:r>
            <a:br>
              <a:rPr lang="en-US" sz="6000" dirty="0" smtClean="0">
                <a:solidFill>
                  <a:srgbClr val="C00000"/>
                </a:solidFill>
              </a:rPr>
            </a:br>
            <a:r>
              <a:rPr lang="en-US" sz="6000" dirty="0" smtClean="0">
                <a:solidFill>
                  <a:srgbClr val="C00000"/>
                </a:solidFill>
              </a:rPr>
              <a:t>Maple Magic using </a:t>
            </a:r>
            <a:r>
              <a:rPr lang="en-US" sz="6000" dirty="0" err="1" smtClean="0">
                <a:solidFill>
                  <a:srgbClr val="C00000"/>
                </a:solidFill>
              </a:rPr>
              <a:t>TraceTree</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3661299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sz="3600" dirty="0"/>
              <a:t>Dynamic Tracing: Abstraction to Flow Tables</a:t>
            </a:r>
          </a:p>
        </p:txBody>
      </p:sp>
      <p:grpSp>
        <p:nvGrpSpPr>
          <p:cNvPr id="63496" name="Group 8"/>
          <p:cNvGrpSpPr>
            <a:grpSpLocks/>
          </p:cNvGrpSpPr>
          <p:nvPr/>
        </p:nvGrpSpPr>
        <p:grpSpPr bwMode="auto">
          <a:xfrm>
            <a:off x="4733149" y="1292337"/>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4" y="0"/>
              <a:ext cx="744" cy="10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88" y="8"/>
              <a:ext cx="744" cy="6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2448" cy="1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grpSp>
      <p:sp>
        <p:nvSpPr>
          <p:cNvPr id="63629" name="Rectangle 141"/>
          <p:cNvSpPr>
            <a:spLocks/>
          </p:cNvSpPr>
          <p:nvPr/>
        </p:nvSpPr>
        <p:spPr bwMode="auto">
          <a:xfrm>
            <a:off x="1780875" y="1390651"/>
            <a:ext cx="2917836" cy="1085093"/>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1</a:t>
            </a:r>
            <a:r>
              <a:rPr lang="en-US" sz="1900" baseline="0" dirty="0">
                <a:solidFill>
                  <a:srgbClr val="606060"/>
                </a:solidFill>
                <a:latin typeface="Helvetica Neue" charset="0"/>
                <a:cs typeface="Helvetica Neue" charset="0"/>
                <a:sym typeface="Helvetica Neue" charset="0"/>
              </a:rPr>
              <a:t>. </a:t>
            </a:r>
            <a:r>
              <a:rPr lang="en-US" sz="1900" b="1" baseline="0" dirty="0">
                <a:solidFill>
                  <a:srgbClr val="FF0000"/>
                </a:solidFill>
                <a:latin typeface="Helvetica Neue" charset="0"/>
                <a:cs typeface="Helvetica Neue" charset="0"/>
                <a:sym typeface="Helvetica Neue" charset="0"/>
              </a:rPr>
              <a:t>Observes decision dependency</a:t>
            </a:r>
            <a:r>
              <a:rPr lang="en-US" sz="1900" baseline="0" dirty="0">
                <a:solidFill>
                  <a:srgbClr val="606060"/>
                </a:solidFill>
                <a:latin typeface="Helvetica Neue" charset="0"/>
                <a:cs typeface="Helvetica Neue" charset="0"/>
                <a:sym typeface="Helvetica Neue" charset="0"/>
              </a:rPr>
              <a:t> of </a:t>
            </a:r>
            <a:r>
              <a:rPr lang="en-US" sz="1900" baseline="0" dirty="0" err="1">
                <a:solidFill>
                  <a:srgbClr val="606060"/>
                </a:solidFill>
                <a:latin typeface="Helvetica Neue" charset="0"/>
                <a:cs typeface="Helvetica Neue" charset="0"/>
                <a:sym typeface="Helvetica Neue" charset="0"/>
              </a:rPr>
              <a:t>onPacket</a:t>
            </a:r>
            <a:r>
              <a:rPr lang="en-US" sz="1900" baseline="0" dirty="0">
                <a:solidFill>
                  <a:srgbClr val="606060"/>
                </a:solidFill>
                <a:latin typeface="Helvetica Neue" charset="0"/>
                <a:cs typeface="Helvetica Neue" charset="0"/>
                <a:sym typeface="Helvetica Neue" charset="0"/>
              </a:rPr>
              <a:t> on </a:t>
            </a:r>
            <a:r>
              <a:rPr lang="en-US" sz="1900" baseline="0" dirty="0" err="1">
                <a:solidFill>
                  <a:srgbClr val="606060"/>
                </a:solidFill>
                <a:latin typeface="Helvetica Neue" charset="0"/>
                <a:cs typeface="Helvetica Neue" charset="0"/>
                <a:sym typeface="Helvetica Neue" charset="0"/>
              </a:rPr>
              <a:t>pkt</a:t>
            </a:r>
            <a:r>
              <a:rPr lang="en-US" sz="1900" baseline="0" dirty="0">
                <a:solidFill>
                  <a:srgbClr val="606060"/>
                </a:solidFill>
                <a:latin typeface="Helvetica Neue" charset="0"/>
                <a:cs typeface="Helvetica Neue" charset="0"/>
                <a:sym typeface="Helvetica Neue" charset="0"/>
              </a:rPr>
              <a:t> attributes.</a:t>
            </a:r>
          </a:p>
        </p:txBody>
      </p:sp>
      <p:grpSp>
        <p:nvGrpSpPr>
          <p:cNvPr id="3" name="Group 2"/>
          <p:cNvGrpSpPr/>
          <p:nvPr/>
        </p:nvGrpSpPr>
        <p:grpSpPr>
          <a:xfrm>
            <a:off x="7019047" y="3145755"/>
            <a:ext cx="3410851" cy="3218357"/>
            <a:chOff x="5495046" y="3145754"/>
            <a:chExt cx="3410851" cy="3218357"/>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208363" y="3297233"/>
              <a:ext cx="2185988" cy="160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63630" name="Rectangle 142"/>
            <p:cNvSpPr>
              <a:spLocks/>
            </p:cNvSpPr>
            <p:nvPr/>
          </p:nvSpPr>
          <p:spPr bwMode="auto">
            <a:xfrm>
              <a:off x="5798791" y="5204003"/>
              <a:ext cx="3107106" cy="1160108"/>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a:spcBef>
                  <a:spcPts val="2835"/>
                </a:spcBef>
              </a:pPr>
              <a:r>
                <a:rPr lang="en-US" sz="1900" b="1" baseline="0" dirty="0">
                  <a:solidFill>
                    <a:srgbClr val="606060"/>
                  </a:solidFill>
                  <a:latin typeface="Helvetica Neue" charset="0"/>
                  <a:cs typeface="Helvetica Neue" charset="0"/>
                  <a:sym typeface="Helvetica Neue" charset="0"/>
                </a:rPr>
                <a:t>2</a:t>
              </a:r>
              <a:r>
                <a:rPr lang="en-US" sz="1900" baseline="0" dirty="0">
                  <a:solidFill>
                    <a:srgbClr val="606060"/>
                  </a:solidFill>
                  <a:latin typeface="Helvetica Neue" charset="0"/>
                  <a:cs typeface="Helvetica Neue" charset="0"/>
                  <a:sym typeface="Helvetica Neue" charset="0"/>
                </a:rPr>
                <a:t>. Builds a </a:t>
              </a:r>
              <a:r>
                <a:rPr lang="en-US" sz="1900" b="1" baseline="0" dirty="0">
                  <a:solidFill>
                    <a:srgbClr val="FF0000"/>
                  </a:solidFill>
                  <a:latin typeface="Helvetica Neue" charset="0"/>
                  <a:cs typeface="Helvetica Neue" charset="0"/>
                  <a:sym typeface="Helvetica Neue" charset="0"/>
                </a:rPr>
                <a:t>trace tree (TT)</a:t>
              </a:r>
              <a:r>
                <a:rPr lang="en-US" sz="1900" baseline="0" dirty="0">
                  <a:solidFill>
                    <a:srgbClr val="606060"/>
                  </a:solidFill>
                  <a:latin typeface="Helvetica Neue" charset="0"/>
                  <a:cs typeface="Helvetica Neue" charset="0"/>
                  <a:sym typeface="Helvetica Neue" charset="0"/>
                </a:rPr>
                <a:t>, a </a:t>
              </a:r>
              <a:r>
                <a:rPr lang="en-US" sz="1900" baseline="0" dirty="0">
                  <a:solidFill>
                    <a:srgbClr val="E46C0A"/>
                  </a:solidFill>
                  <a:latin typeface="Helvetica Neue" charset="0"/>
                  <a:cs typeface="Helvetica Neue" charset="0"/>
                  <a:sym typeface="Helvetica Neue" charset="0"/>
                </a:rPr>
                <a:t>universal</a:t>
              </a:r>
              <a:r>
                <a:rPr lang="en-US" sz="1900" baseline="0" dirty="0">
                  <a:solidFill>
                    <a:srgbClr val="606060"/>
                  </a:solidFill>
                  <a:latin typeface="Helvetica Neue" charset="0"/>
                  <a:cs typeface="Helvetica Neue" charset="0"/>
                  <a:sym typeface="Helvetica Neue" charset="0"/>
                </a:rPr>
                <a:t> (general), partial decision tree representation of any </a:t>
              </a:r>
              <a:r>
                <a:rPr lang="en-US" sz="1900" baseline="0" dirty="0" err="1">
                  <a:solidFill>
                    <a:srgbClr val="606060"/>
                  </a:solidFill>
                  <a:latin typeface="Helvetica Neue" charset="0"/>
                  <a:cs typeface="Helvetica Neue" charset="0"/>
                  <a:sym typeface="Helvetica Neue" charset="0"/>
                </a:rPr>
                <a:t>onPacket</a:t>
              </a:r>
              <a:r>
                <a:rPr lang="en-US" sz="1900" baseline="0" dirty="0">
                  <a:solidFill>
                    <a:srgbClr val="606060"/>
                  </a:solidFill>
                  <a:latin typeface="Helvetica Neue" charset="0"/>
                  <a:cs typeface="Helvetica Neue" charset="0"/>
                  <a:sym typeface="Helvetica Neue" charset="0"/>
                </a:rPr>
                <a:t>.</a:t>
              </a:r>
            </a:p>
          </p:txBody>
        </p:sp>
      </p:grpSp>
      <p:grpSp>
        <p:nvGrpSpPr>
          <p:cNvPr id="8" name="Group 7"/>
          <p:cNvGrpSpPr/>
          <p:nvPr/>
        </p:nvGrpSpPr>
        <p:grpSpPr>
          <a:xfrm>
            <a:off x="1707800"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3</a:t>
              </a:r>
              <a:r>
                <a:rPr lang="en-US" sz="1900" baseline="0" dirty="0">
                  <a:solidFill>
                    <a:srgbClr val="606060"/>
                  </a:solidFill>
                  <a:latin typeface="Helvetica Neue" charset="0"/>
                  <a:cs typeface="Helvetica Neue" charset="0"/>
                  <a:sym typeface="Helvetica Neue" charset="0"/>
                </a:rPr>
                <a:t>. </a:t>
              </a:r>
              <a:r>
                <a:rPr lang="en-US" sz="1900" b="1" baseline="0" dirty="0">
                  <a:solidFill>
                    <a:srgbClr val="FF0000"/>
                  </a:solidFill>
                  <a:latin typeface="Helvetica Neue" charset="0"/>
                  <a:cs typeface="Helvetica Neue" charset="0"/>
                  <a:sym typeface="Helvetica Neue" charset="0"/>
                </a:rPr>
                <a:t>Compile</a:t>
              </a:r>
              <a:r>
                <a:rPr lang="en-US" sz="1900" baseline="0" dirty="0">
                  <a:solidFill>
                    <a:srgbClr val="606060"/>
                  </a:solidFill>
                  <a:latin typeface="Helvetica Neue" charset="0"/>
                  <a:cs typeface="Helvetica Neue" charset="0"/>
                  <a:sym typeface="Helvetica Neue" charset="0"/>
                </a:rPr>
                <a:t> trace tree to generate flow tables (FTs).</a:t>
              </a:r>
            </a:p>
          </p:txBody>
        </p:sp>
      </p:grpSp>
      <p:sp>
        <p:nvSpPr>
          <p:cNvPr id="18" name="Slide Number Placeholder 6"/>
          <p:cNvSpPr>
            <a:spLocks noGrp="1"/>
          </p:cNvSpPr>
          <p:nvPr>
            <p:ph type="sldNum" sz="quarter" idx="10"/>
          </p:nvPr>
        </p:nvSpPr>
        <p:spPr>
          <a:xfrm>
            <a:off x="10264798" y="6553200"/>
            <a:ext cx="1905000" cy="304800"/>
          </a:xfrm>
        </p:spPr>
        <p:txBody>
          <a:body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1996379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1609726" y="783994"/>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8721173" y="113111"/>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a:latin typeface="Menlo Regular" charset="0"/>
                <a:cs typeface="Menlo Regular" charset="0"/>
                <a:sym typeface="Menlo Regular" charset="0"/>
              </a:rPr>
              <a:t>EthSrc:1,</a:t>
            </a:r>
          </a:p>
          <a:p>
            <a:r>
              <a:rPr lang="en-US" sz="1500" baseline="0" dirty="0">
                <a:latin typeface="Menlo Regular" charset="0"/>
                <a:cs typeface="Menlo Regular" charset="0"/>
                <a:sym typeface="Menlo Regular" charset="0"/>
              </a:rPr>
              <a:t>EthDst:2,</a:t>
            </a: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5050393"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5541" name="Line 5"/>
          <p:cNvSpPr>
            <a:spLocks noChangeShapeType="1"/>
          </p:cNvSpPr>
          <p:nvPr/>
        </p:nvSpPr>
        <p:spPr bwMode="auto">
          <a:xfrm>
            <a:off x="6133522"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6130826" y="2368779"/>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5430088"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5441459" y="3875526"/>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6128511"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6119253"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6154407" y="362968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5549" name="Rectangle 13"/>
          <p:cNvSpPr>
            <a:spLocks/>
          </p:cNvSpPr>
          <p:nvPr/>
        </p:nvSpPr>
        <p:spPr bwMode="auto">
          <a:xfrm>
            <a:off x="6131190" y="4492548"/>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5550" name="Rectangle 14"/>
          <p:cNvSpPr>
            <a:spLocks/>
          </p:cNvSpPr>
          <p:nvPr/>
        </p:nvSpPr>
        <p:spPr bwMode="auto">
          <a:xfrm>
            <a:off x="2295525" y="84967"/>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
        <p:nvSpPr>
          <p:cNvPr id="65545" name="Rectangle 9"/>
          <p:cNvSpPr>
            <a:spLocks/>
          </p:cNvSpPr>
          <p:nvPr/>
        </p:nvSpPr>
        <p:spPr bwMode="auto">
          <a:xfrm>
            <a:off x="5812490" y="5067949"/>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221905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6438901" y="19051"/>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9004216" y="1"/>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4783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5200444" y="2060652"/>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5237126" y="2120269"/>
            <a:ext cx="68469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4064179"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7600" name="Rectangle 16"/>
          <p:cNvSpPr>
            <a:spLocks/>
          </p:cNvSpPr>
          <p:nvPr/>
        </p:nvSpPr>
        <p:spPr bwMode="auto">
          <a:xfrm>
            <a:off x="2295525" y="84967"/>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6973789" y="65917"/>
            <a:ext cx="1415139"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6360320" y="1268410"/>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
        <p:nvSpPr>
          <p:cNvPr id="27" name="Rectangle 2"/>
          <p:cNvSpPr>
            <a:spLocks/>
          </p:cNvSpPr>
          <p:nvPr/>
        </p:nvSpPr>
        <p:spPr bwMode="auto">
          <a:xfrm>
            <a:off x="1609726" y="1097594"/>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r>
            <a:br>
              <a:rPr lang="en-US" sz="1400" baseline="0" dirty="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15188513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6438901" y="19051"/>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9004216" y="1"/>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4783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5200444" y="2060652"/>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5237126" y="2120268"/>
            <a:ext cx="70821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4064179"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7600" name="Rectangle 16"/>
          <p:cNvSpPr>
            <a:spLocks/>
          </p:cNvSpPr>
          <p:nvPr/>
        </p:nvSpPr>
        <p:spPr bwMode="auto">
          <a:xfrm>
            <a:off x="2295525" y="84967"/>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6973789" y="65917"/>
            <a:ext cx="1415139"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6360320" y="1268410"/>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a:solidFill>
                    <a:srgbClr val="FF0000"/>
                  </a:solidFill>
                  <a:latin typeface="Menlo Regular" charset="0"/>
                  <a:cs typeface="Menlo Regular" charset="0"/>
                  <a:sym typeface="Menlo Regular" charset="0"/>
                </a:rPr>
                <a:t>null</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
        <p:nvSpPr>
          <p:cNvPr id="27" name="Rectangle 2"/>
          <p:cNvSpPr>
            <a:spLocks/>
          </p:cNvSpPr>
          <p:nvPr/>
        </p:nvSpPr>
        <p:spPr bwMode="auto">
          <a:xfrm>
            <a:off x="1609726" y="1097594"/>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r>
            <a:br>
              <a:rPr lang="en-US" sz="1400" baseline="0" dirty="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16824422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a:t>Trace Tree Formal Spec</a:t>
            </a:r>
          </a:p>
        </p:txBody>
      </p:sp>
      <p:sp>
        <p:nvSpPr>
          <p:cNvPr id="2" name="Content Placeholder 1"/>
          <p:cNvSpPr>
            <a:spLocks noGrp="1"/>
          </p:cNvSpPr>
          <p:nvPr>
            <p:ph idx="1"/>
          </p:nvPr>
        </p:nvSpPr>
        <p:spPr>
          <a:xfrm>
            <a:off x="4487333" y="990600"/>
            <a:ext cx="6018742" cy="5334000"/>
          </a:xfrm>
        </p:spPr>
        <p:txBody>
          <a:bodyPr/>
          <a:lstStyle/>
          <a:p>
            <a:r>
              <a:rPr lang="en-US" sz="2800" dirty="0"/>
              <a:t>A tree w/ 4 types of nodes</a:t>
            </a:r>
          </a:p>
          <a:p>
            <a:pPr marL="457200" lvl="1" indent="0">
              <a:buNone/>
            </a:pPr>
            <a:r>
              <a:rPr lang="en-US" sz="2400" b="1" dirty="0"/>
              <a:t>    T</a:t>
            </a:r>
            <a:r>
              <a:rPr lang="en-US" sz="2400" dirty="0"/>
              <a:t> node: assertion on packet attributes</a:t>
            </a:r>
          </a:p>
          <a:p>
            <a:pPr marL="457200" lvl="1" indent="0">
              <a:buNone/>
            </a:pPr>
            <a:r>
              <a:rPr lang="en-US" sz="2400" b="1" dirty="0"/>
              <a:t>    V</a:t>
            </a:r>
            <a:r>
              <a:rPr lang="en-US" sz="2400" dirty="0"/>
              <a:t> node: multi-way branching on a packet   </a:t>
            </a:r>
            <a:br>
              <a:rPr lang="en-US" sz="2400" dirty="0"/>
            </a:br>
            <a:r>
              <a:rPr lang="en-US" sz="2400" dirty="0"/>
              <a:t>    attribute</a:t>
            </a:r>
          </a:p>
          <a:p>
            <a:pPr marL="457200" lvl="1" indent="0">
              <a:buNone/>
            </a:pPr>
            <a:r>
              <a:rPr lang="en-US" sz="2400" b="1" dirty="0"/>
              <a:t>    L</a:t>
            </a:r>
            <a:r>
              <a:rPr lang="en-US" sz="2400" dirty="0"/>
              <a:t> node: leaf node labeled w/ action</a:t>
            </a:r>
          </a:p>
          <a:p>
            <a:pPr marL="457200" lvl="1" indent="0">
              <a:buNone/>
            </a:pPr>
            <a:r>
              <a:rPr lang="en-US" sz="2400" b="1" dirty="0"/>
              <a:t>    ?</a:t>
            </a:r>
            <a:r>
              <a:rPr lang="en-US" sz="2400" dirty="0"/>
              <a:t> node: unknown </a:t>
            </a:r>
          </a:p>
          <a:p>
            <a:r>
              <a:rPr lang="en-US" sz="2800" b="1" dirty="0"/>
              <a:t>TT search</a:t>
            </a:r>
            <a:r>
              <a:rPr lang="en-US" sz="2800" dirty="0"/>
              <a:t>: traverse tree for a given packet to determine action or no answer</a:t>
            </a:r>
          </a:p>
          <a:p>
            <a:r>
              <a:rPr lang="en-US" sz="2800" b="1" dirty="0"/>
              <a:t>TT correctness</a:t>
            </a:r>
            <a:r>
              <a:rPr lang="en-US" sz="2800" dirty="0"/>
              <a:t>: if TT records an answer for a given packet, the answer is the same as the original algorithm </a:t>
            </a:r>
          </a:p>
        </p:txBody>
      </p:sp>
      <p:grpSp>
        <p:nvGrpSpPr>
          <p:cNvPr id="5" name="Group 4"/>
          <p:cNvGrpSpPr/>
          <p:nvPr/>
        </p:nvGrpSpPr>
        <p:grpSpPr>
          <a:xfrm>
            <a:off x="1703655" y="1042632"/>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0" name="Slide Number Placeholder 6"/>
          <p:cNvSpPr>
            <a:spLocks noGrp="1"/>
          </p:cNvSpPr>
          <p:nvPr>
            <p:ph type="sldNum" sz="quarter" idx="10"/>
          </p:nvPr>
        </p:nvSpPr>
        <p:spPr>
          <a:xfrm>
            <a:off x="10287000" y="6591306"/>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cxnSp>
        <p:nvCxnSpPr>
          <p:cNvPr id="21" name="Straight Arrow Connector 20"/>
          <p:cNvCxnSpPr>
            <a:endCxn id="18" idx="3"/>
          </p:cNvCxnSpPr>
          <p:nvPr/>
        </p:nvCxnSpPr>
        <p:spPr bwMode="auto">
          <a:xfrm flipH="1" flipV="1">
            <a:off x="4114274" y="1459531"/>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4053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4120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2003779" y="3584223"/>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065486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40" name="Line 8"/>
          <p:cNvSpPr>
            <a:spLocks noChangeShapeType="1"/>
          </p:cNvSpPr>
          <p:nvPr/>
        </p:nvSpPr>
        <p:spPr bwMode="auto">
          <a:xfrm rot="10800000">
            <a:off x="5626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9" name="Line 17"/>
          <p:cNvSpPr>
            <a:spLocks noChangeShapeType="1"/>
          </p:cNvSpPr>
          <p:nvPr/>
        </p:nvSpPr>
        <p:spPr bwMode="auto">
          <a:xfrm rot="10800000" flipH="1">
            <a:off x="8603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4" name="Line 22"/>
          <p:cNvSpPr>
            <a:spLocks noChangeShapeType="1"/>
          </p:cNvSpPr>
          <p:nvPr/>
        </p:nvSpPr>
        <p:spPr bwMode="auto">
          <a:xfrm rot="10800000">
            <a:off x="7862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25" name="Rectangle 23"/>
          <p:cNvSpPr>
            <a:spLocks/>
          </p:cNvSpPr>
          <p:nvPr/>
        </p:nvSpPr>
        <p:spPr bwMode="auto">
          <a:xfrm>
            <a:off x="2299263" y="3447583"/>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sp>
        <p:nvSpPr>
          <p:cNvPr id="27" name="Line 22"/>
          <p:cNvSpPr>
            <a:spLocks noChangeShapeType="1"/>
          </p:cNvSpPr>
          <p:nvPr/>
        </p:nvSpPr>
        <p:spPr bwMode="auto">
          <a:xfrm rot="10800000" flipH="1">
            <a:off x="7112001" y="3556000"/>
            <a:ext cx="776111" cy="451556"/>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28" name="Line 8"/>
          <p:cNvSpPr>
            <a:spLocks noChangeShapeType="1"/>
          </p:cNvSpPr>
          <p:nvPr/>
        </p:nvSpPr>
        <p:spPr bwMode="auto">
          <a:xfrm rot="10800000" flipH="1">
            <a:off x="3654779" y="2667000"/>
            <a:ext cx="2017889" cy="43744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Tree>
    <p:extLst>
      <p:ext uri="{BB962C8B-B14F-4D97-AF65-F5344CB8AC3E}">
        <p14:creationId xmlns:p14="http://schemas.microsoft.com/office/powerpoint/2010/main" val="738792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9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965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964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964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animBg="1"/>
      <p:bldP spid="69640" grpId="1" animBg="1"/>
      <p:bldP spid="69649" grpId="0" animBg="1"/>
      <p:bldP spid="69649" grpId="1" animBg="1"/>
      <p:bldP spid="69654" grpId="0" animBg="1"/>
      <p:bldP spid="69654" grpId="1" animBg="1"/>
      <p:bldP spid="69655" grpId="0"/>
      <p:bldP spid="37" grpId="0"/>
      <p:bldP spid="25" grpId="0"/>
      <p:bldP spid="27" grpId="0" animBg="1"/>
      <p:bldP spid="27" grpId="1"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2130426"/>
            <a:ext cx="10680700" cy="1470025"/>
          </a:xfrm>
          <a:ln/>
        </p:spPr>
        <p:txBody>
          <a:bodyPr/>
          <a:lstStyle/>
          <a:p>
            <a:r>
              <a:rPr lang="en-US" sz="5400" dirty="0" smtClean="0">
                <a:solidFill>
                  <a:srgbClr val="C00000"/>
                </a:solidFill>
              </a:rPr>
              <a:t>Conceptual Intro: </a:t>
            </a:r>
            <a:br>
              <a:rPr lang="en-US" sz="5400" dirty="0" smtClean="0">
                <a:solidFill>
                  <a:srgbClr val="C00000"/>
                </a:solidFill>
              </a:rPr>
            </a:br>
            <a:r>
              <a:rPr lang="en-US" sz="5400" smtClean="0">
                <a:solidFill>
                  <a:srgbClr val="C00000"/>
                </a:solidFill>
              </a:rPr>
              <a:t>The FAST Maple </a:t>
            </a:r>
            <a:r>
              <a:rPr lang="en-US" sz="5400" dirty="0" smtClean="0">
                <a:solidFill>
                  <a:srgbClr val="C00000"/>
                </a:solidFill>
              </a:rPr>
              <a:t>Programming Model</a:t>
            </a:r>
            <a:endParaRPr lang="en-US" sz="54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spTree>
    <p:extLst>
      <p:ext uri="{BB962C8B-B14F-4D97-AF65-F5344CB8AC3E}">
        <p14:creationId xmlns:p14="http://schemas.microsoft.com/office/powerpoint/2010/main" val="17706821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56" name="Line 24"/>
          <p:cNvSpPr>
            <a:spLocks noChangeShapeType="1"/>
          </p:cNvSpPr>
          <p:nvPr/>
        </p:nvSpPr>
        <p:spPr bwMode="auto">
          <a:xfrm rot="10800000" flipH="1">
            <a:off x="5641479" y="2664620"/>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grpSp>
        <p:nvGrpSpPr>
          <p:cNvPr id="5" name="Group 4"/>
          <p:cNvGrpSpPr/>
          <p:nvPr/>
        </p:nvGrpSpPr>
        <p:grpSpPr>
          <a:xfrm>
            <a:off x="2009776"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4177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36" name="Line 16"/>
          <p:cNvSpPr>
            <a:spLocks noChangeShapeType="1"/>
          </p:cNvSpPr>
          <p:nvPr/>
        </p:nvSpPr>
        <p:spPr bwMode="auto">
          <a:xfrm flipV="1">
            <a:off x="7130388" y="4515345"/>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38" name="Line 16"/>
          <p:cNvSpPr>
            <a:spLocks noChangeShapeType="1"/>
          </p:cNvSpPr>
          <p:nvPr/>
        </p:nvSpPr>
        <p:spPr bwMode="auto">
          <a:xfrm flipV="1">
            <a:off x="8950582" y="5373267"/>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31" name="Rectangle 23"/>
          <p:cNvSpPr>
            <a:spLocks/>
          </p:cNvSpPr>
          <p:nvPr/>
        </p:nvSpPr>
        <p:spPr bwMode="auto">
          <a:xfrm>
            <a:off x="2299263" y="3447583"/>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32"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30</a:t>
            </a:fld>
            <a:endParaRPr lang="en-US" dirty="0">
              <a:solidFill>
                <a:schemeClr val="bg2"/>
              </a:solidFill>
            </a:endParaRPr>
          </a:p>
        </p:txBody>
      </p:sp>
    </p:spTree>
    <p:extLst>
      <p:ext uri="{BB962C8B-B14F-4D97-AF65-F5344CB8AC3E}">
        <p14:creationId xmlns:p14="http://schemas.microsoft.com/office/powerpoint/2010/main" val="5138512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2" name="Line 20"/>
          <p:cNvSpPr>
            <a:spLocks noChangeShapeType="1"/>
          </p:cNvSpPr>
          <p:nvPr/>
        </p:nvSpPr>
        <p:spPr bwMode="auto">
          <a:xfrm>
            <a:off x="2009776" y="6324601"/>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56" name="Line 24"/>
          <p:cNvSpPr>
            <a:spLocks noChangeShapeType="1"/>
          </p:cNvSpPr>
          <p:nvPr/>
        </p:nvSpPr>
        <p:spPr bwMode="auto">
          <a:xfrm rot="10800000" flipH="1">
            <a:off x="5641479" y="2664620"/>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7" name="Rectangle 25"/>
          <p:cNvSpPr>
            <a:spLocks/>
          </p:cNvSpPr>
          <p:nvPr/>
        </p:nvSpPr>
        <p:spPr bwMode="auto">
          <a:xfrm>
            <a:off x="4234162" y="5493693"/>
            <a:ext cx="208459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dirty="0">
                <a:latin typeface="Menlo Regular" charset="0"/>
                <a:cs typeface="Menlo Regular" charset="0"/>
                <a:sym typeface="Menlo Regular" charset="0"/>
              </a:rPr>
              <a:t>match:{</a:t>
            </a: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==22}</a:t>
            </a:r>
          </a:p>
        </p:txBody>
      </p:sp>
      <p:sp>
        <p:nvSpPr>
          <p:cNvPr id="69658" name="Rectangle 26"/>
          <p:cNvSpPr>
            <a:spLocks/>
          </p:cNvSpPr>
          <p:nvPr/>
        </p:nvSpPr>
        <p:spPr bwMode="auto">
          <a:xfrm>
            <a:off x="4177903" y="5798493"/>
            <a:ext cx="2205732"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62" name="Rectangle 30"/>
          <p:cNvSpPr>
            <a:spLocks/>
          </p:cNvSpPr>
          <p:nvPr/>
        </p:nvSpPr>
        <p:spPr bwMode="auto">
          <a:xfrm>
            <a:off x="4234161" y="5210146"/>
            <a:ext cx="1304801"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nvGrpSpPr>
          <p:cNvPr id="2" name="Group 1"/>
          <p:cNvGrpSpPr/>
          <p:nvPr/>
        </p:nvGrpSpPr>
        <p:grpSpPr>
          <a:xfrm>
            <a:off x="6113648" y="2060321"/>
            <a:ext cx="3936206" cy="4048125"/>
            <a:chOff x="4807744" y="2085975"/>
            <a:chExt cx="3936206" cy="4048125"/>
          </a:xfrm>
        </p:grpSpPr>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1</a:t>
              </a:r>
            </a:p>
          </p:txBody>
        </p:sp>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grpSp>
      <p:sp>
        <p:nvSpPr>
          <p:cNvPr id="69664" name="Oval 32"/>
          <p:cNvSpPr>
            <a:spLocks/>
          </p:cNvSpPr>
          <p:nvPr/>
        </p:nvSpPr>
        <p:spPr bwMode="auto">
          <a:xfrm>
            <a:off x="5017294" y="2857501"/>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2</a:t>
            </a:r>
          </a:p>
        </p:txBody>
      </p:sp>
      <p:grpSp>
        <p:nvGrpSpPr>
          <p:cNvPr id="4" name="Group 3"/>
          <p:cNvGrpSpPr/>
          <p:nvPr/>
        </p:nvGrpSpPr>
        <p:grpSpPr>
          <a:xfrm>
            <a:off x="2095500" y="1952626"/>
            <a:ext cx="2166056"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3</a:t>
              </a:r>
            </a:p>
          </p:txBody>
        </p:sp>
      </p:gr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39" name="Rectangle 38"/>
          <p:cNvSpPr/>
          <p:nvPr/>
        </p:nvSpPr>
        <p:spPr>
          <a:xfrm>
            <a:off x="2705101" y="897938"/>
            <a:ext cx="7113179"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baseline="0" dirty="0">
                <a:solidFill>
                  <a:srgbClr val="000090"/>
                </a:solidFill>
                <a:latin typeface="Arial" pitchFamily="-105" charset="0"/>
                <a:ea typeface="ＭＳ Ｐゴシック" pitchFamily="-105" charset="-128"/>
                <a:cs typeface="ＭＳ Ｐゴシック" pitchFamily="-105" charset="-128"/>
              </a:rPr>
              <a:t>Maple can use simple, classical in-order tree traversal to </a:t>
            </a:r>
            <a:r>
              <a:rPr lang="en-US" altLang="zh-CN" baseline="0" dirty="0">
                <a:solidFill>
                  <a:srgbClr val="C00000"/>
                </a:solidFill>
                <a:latin typeface="Arial" pitchFamily="-105" charset="0"/>
                <a:ea typeface="ＭＳ Ｐゴシック" pitchFamily="-105" charset="-128"/>
                <a:cs typeface="ＭＳ Ｐゴシック" pitchFamily="-105" charset="-128"/>
              </a:rPr>
              <a:t>automate</a:t>
            </a:r>
            <a:r>
              <a:rPr lang="en-US" altLang="zh-CN" baseline="0" dirty="0">
                <a:solidFill>
                  <a:srgbClr val="000090"/>
                </a:solidFill>
                <a:latin typeface="Arial" pitchFamily="-105" charset="0"/>
                <a:ea typeface="ＭＳ Ｐゴシック" pitchFamily="-105" charset="-128"/>
                <a:cs typeface="ＭＳ Ｐゴシック" pitchFamily="-105" charset="-128"/>
              </a:rPr>
              <a:t> generation of flow table rules!</a:t>
            </a:r>
            <a:endParaRPr lang="en-US" kern="0" baseline="0" dirty="0">
              <a:solidFill>
                <a:srgbClr val="000090"/>
              </a:solidFill>
              <a:latin typeface="Calibri"/>
              <a:ea typeface="+mn-ea"/>
              <a:cs typeface="+mn-cs"/>
            </a:endParaRPr>
          </a:p>
        </p:txBody>
      </p:sp>
      <p:sp>
        <p:nvSpPr>
          <p:cNvPr id="38"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31</a:t>
            </a:fld>
            <a:endParaRPr lang="en-US" dirty="0">
              <a:solidFill>
                <a:schemeClr val="bg2"/>
              </a:solidFill>
            </a:endParaRPr>
          </a:p>
        </p:txBody>
      </p:sp>
      <p:sp>
        <p:nvSpPr>
          <p:cNvPr id="40" name="Line 16"/>
          <p:cNvSpPr>
            <a:spLocks noChangeShapeType="1"/>
          </p:cNvSpPr>
          <p:nvPr/>
        </p:nvSpPr>
        <p:spPr bwMode="auto">
          <a:xfrm flipV="1">
            <a:off x="7130388" y="4515345"/>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41" name="Line 16"/>
          <p:cNvSpPr>
            <a:spLocks noChangeShapeType="1"/>
          </p:cNvSpPr>
          <p:nvPr/>
        </p:nvSpPr>
        <p:spPr bwMode="auto">
          <a:xfrm flipV="1">
            <a:off x="8950582" y="5373267"/>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42" name="Rectangle 23"/>
          <p:cNvSpPr>
            <a:spLocks/>
          </p:cNvSpPr>
          <p:nvPr/>
        </p:nvSpPr>
        <p:spPr bwMode="auto">
          <a:xfrm>
            <a:off x="2299263" y="3447583"/>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43" name="Rectangle 29"/>
          <p:cNvSpPr>
            <a:spLocks/>
          </p:cNvSpPr>
          <p:nvPr/>
        </p:nvSpPr>
        <p:spPr bwMode="auto">
          <a:xfrm>
            <a:off x="5732980" y="6259942"/>
            <a:ext cx="615553" cy="23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sp>
        <p:nvSpPr>
          <p:cNvPr id="44" name="Rectangle 6"/>
          <p:cNvSpPr>
            <a:spLocks noGrp="1" noChangeArrowheads="1"/>
          </p:cNvSpPr>
          <p:nvPr>
            <p:ph type="title"/>
          </p:nvPr>
        </p:nvSpPr>
        <p:spPr>
          <a:xfrm>
            <a:off x="1780874" y="85614"/>
            <a:ext cx="8562466" cy="685800"/>
          </a:xfrm>
          <a:ln/>
        </p:spPr>
        <p:txBody>
          <a:bodyPr/>
          <a:lstStyle/>
          <a:p>
            <a:r>
              <a:rPr lang="en-US" dirty="0" smtClean="0"/>
              <a:t>Trace Tree =&gt; Flow Table</a:t>
            </a:r>
            <a:endParaRPr lang="en-US" dirty="0"/>
          </a:p>
        </p:txBody>
      </p:sp>
    </p:spTree>
    <p:extLst>
      <p:ext uri="{BB962C8B-B14F-4D97-AF65-F5344CB8AC3E}">
        <p14:creationId xmlns:p14="http://schemas.microsoft.com/office/powerpoint/2010/main" val="2089664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Conceptual Intro: </a:t>
            </a:r>
            <a:br>
              <a:rPr lang="en-US" sz="6000" dirty="0" smtClean="0">
                <a:solidFill>
                  <a:srgbClr val="C00000"/>
                </a:solidFill>
              </a:rPr>
            </a:br>
            <a:r>
              <a:rPr lang="en-US" sz="6000" dirty="0" smtClean="0">
                <a:solidFill>
                  <a:srgbClr val="C00000"/>
                </a:solidFill>
              </a:rPr>
              <a:t>Trace Tree Compression</a:t>
            </a:r>
            <a:endParaRPr lang="en-US" sz="6000" dirty="0">
              <a:solidFill>
                <a:srgbClr val="C00000"/>
              </a:solidFill>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r>
              <a:rPr lang="en-US" dirty="0" smtClean="0"/>
              <a:t>33</a:t>
            </a:r>
            <a:endParaRPr lang="en-US" dirty="0">
              <a:solidFill>
                <a:schemeClr val="bg2"/>
              </a:solidFill>
            </a:endParaRPr>
          </a:p>
        </p:txBody>
      </p:sp>
    </p:spTree>
    <p:extLst>
      <p:ext uri="{BB962C8B-B14F-4D97-AF65-F5344CB8AC3E}">
        <p14:creationId xmlns:p14="http://schemas.microsoft.com/office/powerpoint/2010/main" val="5813489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2800" dirty="0"/>
              <a:t>Problem: How to Handle User Inefficiency, such as Redundant Trace?</a:t>
            </a:r>
          </a:p>
        </p:txBody>
      </p:sp>
      <p:pic>
        <p:nvPicPr>
          <p:cNvPr id="2" name="Picture 1"/>
          <p:cNvPicPr>
            <a:picLocks noChangeAspect="1"/>
          </p:cNvPicPr>
          <p:nvPr/>
        </p:nvPicPr>
        <p:blipFill>
          <a:blip r:embed="rId3"/>
          <a:stretch>
            <a:fillRect/>
          </a:stretch>
        </p:blipFill>
        <p:spPr>
          <a:xfrm>
            <a:off x="2464709" y="965616"/>
            <a:ext cx="7160119" cy="5375020"/>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Tree>
    <p:extLst>
      <p:ext uri="{BB962C8B-B14F-4D97-AF65-F5344CB8AC3E}">
        <p14:creationId xmlns:p14="http://schemas.microsoft.com/office/powerpoint/2010/main" val="51598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l="957" r="13559"/>
          <a:stretch/>
        </p:blipFill>
        <p:spPr>
          <a:xfrm>
            <a:off x="1611581" y="884745"/>
            <a:ext cx="7816601" cy="5506865"/>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spTree>
    <p:extLst>
      <p:ext uri="{BB962C8B-B14F-4D97-AF65-F5344CB8AC3E}">
        <p14:creationId xmlns:p14="http://schemas.microsoft.com/office/powerpoint/2010/main" val="2009584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2148"/>
          <a:stretch/>
        </p:blipFill>
        <p:spPr>
          <a:xfrm>
            <a:off x="1559278" y="896502"/>
            <a:ext cx="8033119" cy="5490128"/>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35</a:t>
            </a:fld>
            <a:endParaRPr lang="en-US" dirty="0">
              <a:solidFill>
                <a:schemeClr val="bg2"/>
              </a:solidFill>
            </a:endParaRPr>
          </a:p>
        </p:txBody>
      </p:sp>
    </p:spTree>
    <p:extLst>
      <p:ext uri="{BB962C8B-B14F-4D97-AF65-F5344CB8AC3E}">
        <p14:creationId xmlns:p14="http://schemas.microsoft.com/office/powerpoint/2010/main" val="1677544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4441"/>
          <a:stretch/>
        </p:blipFill>
        <p:spPr>
          <a:xfrm>
            <a:off x="1593744" y="919210"/>
            <a:ext cx="7823491" cy="5508885"/>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36</a:t>
            </a:fld>
            <a:endParaRPr lang="en-US" dirty="0">
              <a:solidFill>
                <a:schemeClr val="bg2"/>
              </a:solidFill>
            </a:endParaRPr>
          </a:p>
        </p:txBody>
      </p:sp>
    </p:spTree>
    <p:extLst>
      <p:ext uri="{BB962C8B-B14F-4D97-AF65-F5344CB8AC3E}">
        <p14:creationId xmlns:p14="http://schemas.microsoft.com/office/powerpoint/2010/main" val="855698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Trace Reduction</a:t>
            </a:r>
          </a:p>
        </p:txBody>
      </p:sp>
      <p:pic>
        <p:nvPicPr>
          <p:cNvPr id="3" name="Picture 2"/>
          <p:cNvPicPr>
            <a:picLocks noChangeAspect="1"/>
          </p:cNvPicPr>
          <p:nvPr/>
        </p:nvPicPr>
        <p:blipFill>
          <a:blip r:embed="rId3"/>
          <a:stretch>
            <a:fillRect/>
          </a:stretch>
        </p:blipFill>
        <p:spPr>
          <a:xfrm>
            <a:off x="1597152" y="923545"/>
            <a:ext cx="9144000" cy="5371873"/>
          </a:xfrm>
          <a:prstGeom prst="rect">
            <a:avLst/>
          </a:prstGeom>
        </p:spPr>
      </p:pic>
      <p:sp>
        <p:nvSpPr>
          <p:cNvPr id="5" name="Rectangle 4"/>
          <p:cNvSpPr/>
          <p:nvPr/>
        </p:nvSpPr>
        <p:spPr bwMode="auto">
          <a:xfrm>
            <a:off x="9861176" y="4885763"/>
            <a:ext cx="806824" cy="13721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37</a:t>
            </a:fld>
            <a:endParaRPr lang="en-US" dirty="0">
              <a:solidFill>
                <a:schemeClr val="bg2"/>
              </a:solidFill>
            </a:endParaRPr>
          </a:p>
        </p:txBody>
      </p:sp>
    </p:spTree>
    <p:extLst>
      <p:ext uri="{BB962C8B-B14F-4D97-AF65-F5344CB8AC3E}">
        <p14:creationId xmlns:p14="http://schemas.microsoft.com/office/powerpoint/2010/main" val="1050321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4" name="Picture 3"/>
          <p:cNvPicPr>
            <a:picLocks noChangeAspect="1"/>
          </p:cNvPicPr>
          <p:nvPr/>
        </p:nvPicPr>
        <p:blipFill>
          <a:blip r:embed="rId3"/>
          <a:stretch>
            <a:fillRect/>
          </a:stretch>
        </p:blipFill>
        <p:spPr>
          <a:xfrm>
            <a:off x="1597152" y="923544"/>
            <a:ext cx="9144000" cy="5313528"/>
          </a:xfrm>
          <a:prstGeom prst="rect">
            <a:avLst/>
          </a:prstGeom>
        </p:spPr>
      </p:pic>
      <p:sp>
        <p:nvSpPr>
          <p:cNvPr id="2" name="Rectangle 1"/>
          <p:cNvSpPr/>
          <p:nvPr/>
        </p:nvSpPr>
        <p:spPr bwMode="auto">
          <a:xfrm>
            <a:off x="5892103" y="2868563"/>
            <a:ext cx="1226131" cy="284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7183056" y="2967101"/>
            <a:ext cx="3484945" cy="31414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bwMode="auto">
          <a:xfrm>
            <a:off x="9252156" y="5780921"/>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38</a:t>
            </a:fld>
            <a:endParaRPr lang="en-US" dirty="0">
              <a:solidFill>
                <a:schemeClr val="bg2"/>
              </a:solidFill>
            </a:endParaRPr>
          </a:p>
        </p:txBody>
      </p:sp>
    </p:spTree>
    <p:extLst>
      <p:ext uri="{BB962C8B-B14F-4D97-AF65-F5344CB8AC3E}">
        <p14:creationId xmlns:p14="http://schemas.microsoft.com/office/powerpoint/2010/main" val="2004830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4" name="Picture 3"/>
          <p:cNvPicPr>
            <a:picLocks noChangeAspect="1"/>
          </p:cNvPicPr>
          <p:nvPr/>
        </p:nvPicPr>
        <p:blipFill>
          <a:blip r:embed="rId3"/>
          <a:stretch>
            <a:fillRect/>
          </a:stretch>
        </p:blipFill>
        <p:spPr>
          <a:xfrm>
            <a:off x="1597152" y="923544"/>
            <a:ext cx="9144000" cy="5313528"/>
          </a:xfrm>
          <a:prstGeom prst="rect">
            <a:avLst/>
          </a:prstGeom>
        </p:spPr>
      </p:pic>
      <p:sp>
        <p:nvSpPr>
          <p:cNvPr id="6" name="Rectangle 5"/>
          <p:cNvSpPr/>
          <p:nvPr/>
        </p:nvSpPr>
        <p:spPr bwMode="auto">
          <a:xfrm>
            <a:off x="9252156" y="5780921"/>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39</a:t>
            </a:fld>
            <a:endParaRPr lang="en-US" dirty="0">
              <a:solidFill>
                <a:schemeClr val="bg2"/>
              </a:solidFill>
            </a:endParaRPr>
          </a:p>
        </p:txBody>
      </p:sp>
    </p:spTree>
    <p:extLst>
      <p:ext uri="{BB962C8B-B14F-4D97-AF65-F5344CB8AC3E}">
        <p14:creationId xmlns:p14="http://schemas.microsoft.com/office/powerpoint/2010/main" val="1769709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Context</a:t>
            </a:r>
            <a:endParaRPr lang="en-US" sz="3600" dirty="0"/>
          </a:p>
        </p:txBody>
      </p:sp>
      <p:sp>
        <p:nvSpPr>
          <p:cNvPr id="7"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a:t>
            </a:fld>
            <a:endParaRPr lang="en-US" dirty="0">
              <a:solidFill>
                <a:schemeClr val="bg2"/>
              </a:solidFill>
            </a:endParaRPr>
          </a:p>
        </p:txBody>
      </p:sp>
      <p:grpSp>
        <p:nvGrpSpPr>
          <p:cNvPr id="6" name="Group 5"/>
          <p:cNvGrpSpPr/>
          <p:nvPr/>
        </p:nvGrpSpPr>
        <p:grpSpPr>
          <a:xfrm>
            <a:off x="1109597" y="1182572"/>
            <a:ext cx="4146790" cy="5065832"/>
            <a:chOff x="4867386" y="1069683"/>
            <a:chExt cx="4146790" cy="5065832"/>
          </a:xfrm>
        </p:grpSpPr>
        <p:pic>
          <p:nvPicPr>
            <p:cNvPr id="9" name="Picture 8"/>
            <p:cNvPicPr>
              <a:picLocks noChangeAspect="1"/>
            </p:cNvPicPr>
            <p:nvPr/>
          </p:nvPicPr>
          <p:blipFill rotWithShape="1">
            <a:blip r:embed="rId3"/>
            <a:srcRect l="7735" t="31769" r="4972" b="35773"/>
            <a:stretch/>
          </p:blipFill>
          <p:spPr>
            <a:xfrm>
              <a:off x="4981221" y="4205114"/>
              <a:ext cx="1806222" cy="537294"/>
            </a:xfrm>
            <a:prstGeom prst="rect">
              <a:avLst/>
            </a:prstGeom>
          </p:spPr>
        </p:pic>
        <p:grpSp>
          <p:nvGrpSpPr>
            <p:cNvPr id="10" name="Group 9"/>
            <p:cNvGrpSpPr/>
            <p:nvPr/>
          </p:nvGrpSpPr>
          <p:grpSpPr>
            <a:xfrm>
              <a:off x="5161842" y="3894669"/>
              <a:ext cx="1382889" cy="561622"/>
              <a:chOff x="973667" y="3022600"/>
              <a:chExt cx="1439333" cy="561622"/>
            </a:xfrm>
          </p:grpSpPr>
          <p:sp>
            <p:nvSpPr>
              <p:cNvPr id="28" name="Rounded Rectangle 27"/>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9" name="Rectangle 28"/>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1" name="Rounded Rectangle 10"/>
            <p:cNvSpPr/>
            <p:nvPr/>
          </p:nvSpPr>
          <p:spPr bwMode="auto">
            <a:xfrm>
              <a:off x="6965242" y="2822224"/>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2" name="Rectangle 11"/>
            <p:cNvSpPr/>
            <p:nvPr/>
          </p:nvSpPr>
          <p:spPr bwMode="auto">
            <a:xfrm>
              <a:off x="7046587" y="2901247"/>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3" name="Rectangle 12"/>
            <p:cNvSpPr/>
            <p:nvPr/>
          </p:nvSpPr>
          <p:spPr bwMode="auto">
            <a:xfrm>
              <a:off x="5268587" y="1532468"/>
              <a:ext cx="3169856" cy="462845"/>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p>
          </p:txBody>
        </p:sp>
        <p:grpSp>
          <p:nvGrpSpPr>
            <p:cNvPr id="14" name="Group 13"/>
            <p:cNvGrpSpPr/>
            <p:nvPr/>
          </p:nvGrpSpPr>
          <p:grpSpPr>
            <a:xfrm>
              <a:off x="6990642" y="5108226"/>
              <a:ext cx="1382889" cy="598312"/>
              <a:chOff x="973667" y="3000021"/>
              <a:chExt cx="1439333" cy="598312"/>
            </a:xfrm>
          </p:grpSpPr>
          <p:sp>
            <p:nvSpPr>
              <p:cNvPr id="26" name="Rounded Rectangle 25"/>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5" name="Rectangle 14"/>
            <p:cNvSpPr/>
            <p:nvPr/>
          </p:nvSpPr>
          <p:spPr>
            <a:xfrm>
              <a:off x="6323056" y="1069683"/>
              <a:ext cx="834483" cy="461665"/>
            </a:xfrm>
            <a:prstGeom prst="rect">
              <a:avLst/>
            </a:prstGeom>
          </p:spPr>
          <p:txBody>
            <a:bodyPr wrap="none">
              <a:spAutoFit/>
            </a:bodyPr>
            <a:lstStyle/>
            <a:p>
              <a:r>
                <a:rPr lang="en-US" baseline="0" dirty="0"/>
                <a:t>SDN</a:t>
              </a:r>
            </a:p>
          </p:txBody>
        </p:sp>
        <p:sp>
          <p:nvSpPr>
            <p:cNvPr id="16" name="Rounded Rectangle 15"/>
            <p:cNvSpPr/>
            <p:nvPr/>
          </p:nvSpPr>
          <p:spPr bwMode="auto">
            <a:xfrm>
              <a:off x="4879621" y="1100667"/>
              <a:ext cx="4134555" cy="503484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17" name="Straight Arrow Connector 16"/>
            <p:cNvCxnSpPr/>
            <p:nvPr/>
          </p:nvCxnSpPr>
          <p:spPr bwMode="auto">
            <a:xfrm flipH="1" flipV="1">
              <a:off x="6194778" y="2525889"/>
              <a:ext cx="11284" cy="135184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18" name="Straight Arrow Connector 17"/>
            <p:cNvCxnSpPr/>
            <p:nvPr/>
          </p:nvCxnSpPr>
          <p:spPr bwMode="auto">
            <a:xfrm flipV="1">
              <a:off x="7416800" y="2483556"/>
              <a:ext cx="19756" cy="338668"/>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19" name="Freeform 18"/>
            <p:cNvSpPr/>
            <p:nvPr/>
          </p:nvSpPr>
          <p:spPr>
            <a:xfrm>
              <a:off x="8325553" y="2257780"/>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20" name="Straight Connector 19"/>
            <p:cNvCxnSpPr/>
            <p:nvPr/>
          </p:nvCxnSpPr>
          <p:spPr bwMode="auto">
            <a:xfrm flipV="1">
              <a:off x="6460065" y="3327403"/>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1" name="Straight Connector 20"/>
            <p:cNvCxnSpPr>
              <a:stCxn id="26" idx="0"/>
            </p:cNvCxnSpPr>
            <p:nvPr/>
          </p:nvCxnSpPr>
          <p:spPr bwMode="auto">
            <a:xfrm flipH="1" flipV="1">
              <a:off x="7642576" y="3366913"/>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2" name="Straight Connector 21"/>
            <p:cNvCxnSpPr/>
            <p:nvPr/>
          </p:nvCxnSpPr>
          <p:spPr bwMode="auto">
            <a:xfrm flipH="1" flipV="1">
              <a:off x="6530622" y="4230516"/>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23" name="Rectangle 22"/>
            <p:cNvSpPr/>
            <p:nvPr/>
          </p:nvSpPr>
          <p:spPr>
            <a:xfrm>
              <a:off x="4867386" y="2384837"/>
              <a:ext cx="1382410" cy="1200328"/>
            </a:xfrm>
            <a:prstGeom prst="rect">
              <a:avLst/>
            </a:prstGeom>
          </p:spPr>
          <p:txBody>
            <a:bodyPr wrap="none">
              <a:spAutoFit/>
            </a:bodyPr>
            <a:lstStyle/>
            <a:p>
              <a:pPr algn="r"/>
              <a:r>
                <a:rPr lang="en-US" baseline="0" dirty="0">
                  <a:solidFill>
                    <a:srgbClr val="660066"/>
                  </a:solidFill>
                </a:rPr>
                <a:t>standard</a:t>
              </a:r>
              <a:br>
                <a:rPr lang="en-US" baseline="0" dirty="0">
                  <a:solidFill>
                    <a:srgbClr val="660066"/>
                  </a:solidFill>
                </a:rPr>
              </a:br>
              <a:r>
                <a:rPr lang="en-US" baseline="0" dirty="0">
                  <a:solidFill>
                    <a:srgbClr val="660066"/>
                  </a:solidFill>
                </a:rPr>
                <a:t>control</a:t>
              </a:r>
            </a:p>
            <a:p>
              <a:pPr algn="r"/>
              <a:r>
                <a:rPr lang="en-US" baseline="0" dirty="0">
                  <a:solidFill>
                    <a:srgbClr val="660066"/>
                  </a:solidFill>
                </a:rPr>
                <a:t>protocol</a:t>
              </a:r>
            </a:p>
          </p:txBody>
        </p:sp>
        <p:pic>
          <p:nvPicPr>
            <p:cNvPr id="24" name="Picture 23"/>
            <p:cNvPicPr>
              <a:picLocks noChangeAspect="1"/>
            </p:cNvPicPr>
            <p:nvPr/>
          </p:nvPicPr>
          <p:blipFill>
            <a:blip r:embed="rId4"/>
            <a:stretch>
              <a:fillRect/>
            </a:stretch>
          </p:blipFill>
          <p:spPr>
            <a:xfrm>
              <a:off x="7634109" y="1214091"/>
              <a:ext cx="694267" cy="930800"/>
            </a:xfrm>
            <a:prstGeom prst="rect">
              <a:avLst/>
            </a:prstGeom>
          </p:spPr>
        </p:pic>
        <p:sp>
          <p:nvSpPr>
            <p:cNvPr id="25" name="Rectangle 24"/>
            <p:cNvSpPr/>
            <p:nvPr/>
          </p:nvSpPr>
          <p:spPr bwMode="auto">
            <a:xfrm>
              <a:off x="5265768" y="2037644"/>
              <a:ext cx="3158565"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State</a:t>
              </a:r>
            </a:p>
          </p:txBody>
        </p:sp>
      </p:grpSp>
      <p:sp>
        <p:nvSpPr>
          <p:cNvPr id="30" name="Content Placeholder 1"/>
          <p:cNvSpPr>
            <a:spLocks noGrp="1"/>
          </p:cNvSpPr>
          <p:nvPr>
            <p:ph idx="1"/>
          </p:nvPr>
        </p:nvSpPr>
        <p:spPr>
          <a:xfrm>
            <a:off x="5758357" y="1330359"/>
            <a:ext cx="5772163" cy="1532787"/>
          </a:xfrm>
        </p:spPr>
        <p:txBody>
          <a:bodyPr/>
          <a:lstStyle/>
          <a:p>
            <a:r>
              <a:rPr lang="en-US" dirty="0"/>
              <a:t>Biggest lacking of networking: not enough good abstractions in network control plane</a:t>
            </a:r>
            <a:r>
              <a:rPr lang="en-US" dirty="0" smtClean="0"/>
              <a:t>.</a:t>
            </a:r>
          </a:p>
          <a:p>
            <a:endParaRPr lang="en-US" dirty="0"/>
          </a:p>
          <a:p>
            <a:endParaRPr lang="en-US" dirty="0"/>
          </a:p>
        </p:txBody>
      </p:sp>
      <p:sp>
        <p:nvSpPr>
          <p:cNvPr id="3" name="Rectangle 2"/>
          <p:cNvSpPr/>
          <p:nvPr/>
        </p:nvSpPr>
        <p:spPr>
          <a:xfrm>
            <a:off x="5980620" y="3704127"/>
            <a:ext cx="5728780" cy="1384995"/>
          </a:xfrm>
          <a:prstGeom prst="rect">
            <a:avLst/>
          </a:prstGeom>
          <a:ln w="12700">
            <a:solidFill>
              <a:schemeClr val="accent1">
                <a:lumMod val="50000"/>
              </a:schemeClr>
            </a:solidFill>
          </a:ln>
        </p:spPr>
        <p:txBody>
          <a:bodyPr wrap="square">
            <a:spAutoFit/>
          </a:bodyPr>
          <a:lstStyle/>
          <a:p>
            <a:r>
              <a:rPr lang="en-US" altLang="ja-JP" sz="2800" baseline="0" dirty="0"/>
              <a:t>“Modularity based on abstraction is the way things get done</a:t>
            </a:r>
            <a:r>
              <a:rPr lang="en-US" altLang="ja-JP" sz="2800" baseline="0"/>
              <a:t>.”  </a:t>
            </a:r>
            <a:r>
              <a:rPr lang="en-US" altLang="ja-JP" sz="2800" baseline="0" smtClean="0"/>
              <a:t/>
            </a:r>
            <a:br>
              <a:rPr lang="en-US" altLang="ja-JP" sz="2800" baseline="0" smtClean="0"/>
            </a:br>
            <a:r>
              <a:rPr lang="en-US" altLang="ja-JP" sz="2800" baseline="0" smtClean="0"/>
              <a:t>                          </a:t>
            </a:r>
            <a:r>
              <a:rPr lang="en-US" altLang="ja-JP" sz="2800" i="1" baseline="0" smtClean="0"/>
              <a:t>-- </a:t>
            </a:r>
            <a:r>
              <a:rPr lang="en-US" altLang="ja-JP" sz="2800" i="1" baseline="0" dirty="0"/>
              <a:t>Barbara </a:t>
            </a:r>
            <a:r>
              <a:rPr lang="en-US" altLang="ja-JP" sz="2800" i="1" baseline="0" dirty="0" err="1"/>
              <a:t>Liskov</a:t>
            </a:r>
            <a:endParaRPr lang="en-US" altLang="ja-JP" sz="2800" i="1" baseline="0" dirty="0"/>
          </a:p>
        </p:txBody>
      </p:sp>
    </p:spTree>
    <p:extLst>
      <p:ext uri="{BB962C8B-B14F-4D97-AF65-F5344CB8AC3E}">
        <p14:creationId xmlns:p14="http://schemas.microsoft.com/office/powerpoint/2010/main" val="1814816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smtClean="0">
                <a:solidFill>
                  <a:srgbClr val="C00000"/>
                </a:solidFill>
              </a:rPr>
              <a:t>Exercises:</a:t>
            </a:r>
            <a:r>
              <a:rPr lang="en-US" sz="6000" dirty="0" smtClean="0">
                <a:solidFill>
                  <a:srgbClr val="C00000"/>
                </a:solidFill>
              </a:rPr>
              <a:t/>
            </a:r>
            <a:br>
              <a:rPr lang="en-US" sz="6000" dirty="0" smtClean="0">
                <a:solidFill>
                  <a:srgbClr val="C00000"/>
                </a:solidFill>
              </a:rPr>
            </a:br>
            <a:r>
              <a:rPr lang="en-US" sz="3200" dirty="0" smtClean="0">
                <a:solidFill>
                  <a:schemeClr val="tx1"/>
                </a:solidFill>
              </a:rPr>
              <a:t>- Try </a:t>
            </a:r>
            <a:r>
              <a:rPr lang="en-US" sz="3200" smtClean="0">
                <a:solidFill>
                  <a:schemeClr val="tx1"/>
                </a:solidFill>
              </a:rPr>
              <a:t>M1 Completion</a:t>
            </a:r>
            <a:br>
              <a:rPr lang="en-US" sz="3200" smtClean="0">
                <a:solidFill>
                  <a:schemeClr val="tx1"/>
                </a:solidFill>
              </a:rPr>
            </a:br>
            <a:r>
              <a:rPr lang="en-US" sz="3200" smtClean="0">
                <a:solidFill>
                  <a:schemeClr val="tx1"/>
                </a:solidFill>
              </a:rPr>
              <a:t>- Write </a:t>
            </a:r>
            <a:r>
              <a:rPr lang="en-US" sz="3200" dirty="0" smtClean="0">
                <a:solidFill>
                  <a:schemeClr val="tx1"/>
                </a:solidFill>
              </a:rPr>
              <a:t>and test M2, M3</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40</a:t>
            </a:fld>
            <a:endParaRPr lang="en-US" dirty="0">
              <a:solidFill>
                <a:schemeClr val="bg2"/>
              </a:solidFill>
            </a:endParaRPr>
          </a:p>
        </p:txBody>
      </p:sp>
    </p:spTree>
    <p:extLst>
      <p:ext uri="{BB962C8B-B14F-4D97-AF65-F5344CB8AC3E}">
        <p14:creationId xmlns:p14="http://schemas.microsoft.com/office/powerpoint/2010/main" val="5852122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Conceptual Intro: </a:t>
            </a:r>
            <a:br>
              <a:rPr lang="en-US" sz="6000" dirty="0" smtClean="0">
                <a:solidFill>
                  <a:srgbClr val="C00000"/>
                </a:solidFill>
              </a:rPr>
            </a:br>
            <a:r>
              <a:rPr lang="en-US" sz="6000" dirty="0" smtClean="0">
                <a:solidFill>
                  <a:srgbClr val="C00000"/>
                </a:solidFill>
              </a:rPr>
              <a:t>Maple Composition</a:t>
            </a:r>
            <a:endParaRPr lang="en-US" sz="6000" dirty="0">
              <a:solidFill>
                <a:srgbClr val="C00000"/>
              </a:solidFill>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r>
              <a:rPr lang="en-US" dirty="0" smtClean="0"/>
              <a:t>33</a:t>
            </a:r>
            <a:endParaRPr lang="en-US" dirty="0">
              <a:solidFill>
                <a:schemeClr val="bg2"/>
              </a:solidFill>
            </a:endParaRPr>
          </a:p>
        </p:txBody>
      </p:sp>
    </p:spTree>
    <p:extLst>
      <p:ext uri="{BB962C8B-B14F-4D97-AF65-F5344CB8AC3E}">
        <p14:creationId xmlns:p14="http://schemas.microsoft.com/office/powerpoint/2010/main" val="3455767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Programming Model: How Does Maple Support Composition?</a:t>
            </a:r>
          </a:p>
        </p:txBody>
      </p:sp>
      <p:sp>
        <p:nvSpPr>
          <p:cNvPr id="7" name="Content Placeholder 6"/>
          <p:cNvSpPr>
            <a:spLocks noGrp="1"/>
          </p:cNvSpPr>
          <p:nvPr>
            <p:ph idx="1"/>
          </p:nvPr>
        </p:nvSpPr>
        <p:spPr>
          <a:xfrm>
            <a:off x="545122" y="990600"/>
            <a:ext cx="10937631" cy="5334000"/>
          </a:xfrm>
        </p:spPr>
        <p:txBody>
          <a:bodyPr/>
          <a:lstStyle/>
          <a:p>
            <a:r>
              <a:rPr lang="en-US" dirty="0"/>
              <a:t>Problem: a complete </a:t>
            </a:r>
            <a:r>
              <a:rPr lang="en-US" dirty="0" err="1" smtClean="0"/>
              <a:t>onPacket</a:t>
            </a:r>
            <a:r>
              <a:rPr lang="en-US" dirty="0" smtClean="0"/>
              <a:t> specification may </a:t>
            </a:r>
            <a:r>
              <a:rPr lang="en-US" dirty="0"/>
              <a:t>need to handle a large set of different types of packets to be complete, but a programmer may want to customize only a particular type (e.g., TCP over ipv6)</a:t>
            </a:r>
          </a:p>
        </p:txBody>
      </p:sp>
      <p:sp>
        <p:nvSpPr>
          <p:cNvPr id="8" name="Rectangle 2"/>
          <p:cNvSpPr>
            <a:spLocks/>
          </p:cNvSpPr>
          <p:nvPr/>
        </p:nvSpPr>
        <p:spPr bwMode="auto">
          <a:xfrm>
            <a:off x="2071503" y="3175002"/>
            <a:ext cx="3826943" cy="3203220"/>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t"/>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err="1" smtClean="0">
                <a:latin typeface="Menlo Regular" charset="0"/>
                <a:cs typeface="Menlo Regular" charset="0"/>
                <a:sym typeface="Menlo Regular" charset="0"/>
              </a:rPr>
              <a:t>onPacket</a:t>
            </a:r>
            <a:r>
              <a:rPr lang="en-US" sz="1600" baseline="0" dirty="0" smtClean="0">
                <a:latin typeface="Menlo Regular" charset="0"/>
                <a:cs typeface="Menlo Regular" charset="0"/>
                <a:sym typeface="Menlo Regular" charset="0"/>
              </a:rPr>
              <a:t>(</a:t>
            </a:r>
            <a:r>
              <a:rPr lang="en-US" sz="1600" baseline="0" dirty="0" smtClean="0">
                <a:latin typeface="Menlo Bold" charset="0"/>
                <a:cs typeface="Menlo Bold" charset="0"/>
                <a:sym typeface="Menlo Bold" charset="0"/>
              </a:rPr>
              <a:t>Packet</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IPv6</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&amp;&amp; </a:t>
            </a:r>
            <a:r>
              <a:rPr lang="en-US" sz="1600" baseline="0" dirty="0" err="1" smtClean="0">
                <a:latin typeface="Menlo Bold" charset="0"/>
                <a:cs typeface="Menlo Bold" charset="0"/>
                <a:sym typeface="Menlo Bold" charset="0"/>
              </a:rPr>
              <a:t>p.ipTypeIs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TCP</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solidFill>
                  <a:srgbClr val="FF0000"/>
                </a:solidFill>
                <a:latin typeface="Menlo Regular" charset="0"/>
                <a:cs typeface="Menlo Regular" charset="0"/>
                <a:sym typeface="Menlo Regular" charset="0"/>
              </a:rPr>
              <a:t>my_tcp_</a:t>
            </a:r>
            <a:r>
              <a:rPr lang="en-US" sz="1600" baseline="0" dirty="0">
                <a:solidFill>
                  <a:srgbClr val="FF0000"/>
                </a:solidFill>
                <a:latin typeface="Menlo Bold" charset="0"/>
                <a:cs typeface="Menlo Bold" charset="0"/>
                <a:sym typeface="Menlo Bold" charset="0"/>
              </a:rPr>
              <a:t>ipv6f</a:t>
            </a:r>
            <a:r>
              <a:rPr lang="en-US" sz="1600" baseline="0" dirty="0">
                <a:solidFill>
                  <a:srgbClr val="FF0000"/>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0000"/>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 if</a:t>
            </a:r>
            <a:r>
              <a:rPr lang="en-US" sz="1600" baseline="0" dirty="0">
                <a:latin typeface="Menlo Regular" charset="0"/>
                <a:cs typeface="Menlo Regular" charset="0"/>
                <a:sym typeface="Menlo Regular" charset="0"/>
              </a:rPr>
              <a:t> (</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ARP</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a:latin typeface="Menlo Bold" charset="0"/>
                <a:cs typeface="Menlo Bold" charset="0"/>
                <a:sym typeface="Menlo Bold" charset="0"/>
              </a:rPr>
              <a:t>arpf</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 if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IPv4</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ipv4f</a:t>
            </a:r>
            <a:r>
              <a:rPr lang="en-US" sz="1600" baseline="0" dirty="0">
                <a:latin typeface="Menlo Regular" charset="0"/>
                <a:cs typeface="Menlo Regular" charset="0"/>
                <a:sym typeface="Menlo Regular" charset="0"/>
              </a:rPr>
              <a:t>(); </a:t>
            </a:r>
            <a:endParaRPr lang="en-US" sz="1600" baseline="0" dirty="0">
              <a:solidFill>
                <a:srgbClr val="FF0000"/>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0000"/>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 if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IPv6</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ipv6f</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B21889"/>
                </a:solidFill>
                <a:latin typeface="Menlo Regular" charset="0"/>
                <a:cs typeface="Menlo Regular" charset="0"/>
                <a:sym typeface="Menlo Regular" charset="0"/>
              </a:rPr>
              <a:t>  else </a:t>
            </a:r>
            <a:br>
              <a:rPr lang="en-US" sz="1600" baseline="0" dirty="0">
                <a:solidFill>
                  <a:srgbClr val="B21889"/>
                </a:solidFill>
                <a:latin typeface="Menlo Regular" charset="0"/>
                <a:cs typeface="Menlo Regular" charset="0"/>
                <a:sym typeface="Menlo Regular" charset="0"/>
              </a:rPr>
            </a:br>
            <a:r>
              <a:rPr lang="en-US" sz="1600" baseline="0" dirty="0">
                <a:solidFill>
                  <a:srgbClr val="B21889"/>
                </a:solidFill>
                <a:latin typeface="Menlo Regular" charset="0"/>
                <a:cs typeface="Menlo Regular" charset="0"/>
                <a:sym typeface="Menlo Regular" charset="0"/>
              </a:rPr>
              <a:t>    return </a:t>
            </a:r>
            <a:r>
              <a:rPr lang="en-US" sz="1600" baseline="0" dirty="0">
                <a:latin typeface="Menlo Regular" charset="0"/>
                <a:cs typeface="Menlo Regular" charset="0"/>
                <a:sym typeface="Menlo Regular" charset="0"/>
              </a:rPr>
              <a:t>drop;</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a:t>
            </a:r>
          </a:p>
        </p:txBody>
      </p:sp>
      <p:sp>
        <p:nvSpPr>
          <p:cNvPr id="9" name="Right Arrow 8"/>
          <p:cNvSpPr/>
          <p:nvPr/>
        </p:nvSpPr>
        <p:spPr bwMode="auto">
          <a:xfrm>
            <a:off x="5927865" y="4332110"/>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ectangle 2"/>
          <p:cNvSpPr>
            <a:spLocks/>
          </p:cNvSpPr>
          <p:nvPr/>
        </p:nvSpPr>
        <p:spPr bwMode="auto">
          <a:xfrm>
            <a:off x="6429014" y="3397957"/>
            <a:ext cx="3826943" cy="2525889"/>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t"/>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err="1" smtClean="0">
                <a:latin typeface="Menlo Regular" charset="0"/>
                <a:cs typeface="Menlo Regular" charset="0"/>
                <a:sym typeface="Menlo Regular" charset="0"/>
              </a:rPr>
              <a:t>onPacket</a:t>
            </a:r>
            <a:r>
              <a:rPr lang="en-US" sz="1800" baseline="0" dirty="0" smtClean="0">
                <a:latin typeface="Menlo Regular" charset="0"/>
                <a:cs typeface="Menlo Regular" charset="0"/>
                <a:sym typeface="Menlo Regular" charset="0"/>
              </a:rPr>
              <a:t>(</a:t>
            </a:r>
            <a:r>
              <a:rPr lang="en-US" sz="1800" baseline="0" dirty="0" smtClean="0">
                <a:latin typeface="Menlo Bold" charset="0"/>
                <a:cs typeface="Menlo Bold" charset="0"/>
                <a:sym typeface="Menlo Bold" charset="0"/>
              </a:rPr>
              <a:t>Packet</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 </a:t>
            </a:r>
            <a:r>
              <a:rPr lang="en-US" sz="1800" baseline="0" dirty="0">
                <a:latin typeface="Menlo Regular" charset="0"/>
                <a:cs typeface="Menlo Regular" charset="0"/>
                <a:sym typeface="Menlo Regular" charset="0"/>
              </a:rPr>
              <a:t>(</a:t>
            </a:r>
            <a:r>
              <a:rPr lang="en-US" sz="1800" baseline="0" dirty="0" err="1" smtClean="0">
                <a:latin typeface="Menlo Bold" charset="0"/>
                <a:cs typeface="Menlo Bold" charset="0"/>
                <a:sym typeface="Menlo Bold" charset="0"/>
              </a:rPr>
              <a:t>p.ethTypeIs</a:t>
            </a:r>
            <a:r>
              <a:rPr lang="en-US" sz="1800" baseline="0" dirty="0" smtClean="0">
                <a:latin typeface="Menlo Regular" charset="0"/>
                <a:cs typeface="Menlo Regular" charset="0"/>
                <a:sym typeface="Menlo Regular" charset="0"/>
              </a:rPr>
              <a:t>(</a:t>
            </a:r>
            <a:r>
              <a:rPr lang="en-US" sz="1800" baseline="0" dirty="0" smtClean="0">
                <a:solidFill>
                  <a:srgbClr val="786DC4"/>
                </a:solidFill>
                <a:latin typeface="Menlo Regular" charset="0"/>
                <a:cs typeface="Menlo Regular" charset="0"/>
                <a:sym typeface="Menlo Regular" charset="0"/>
              </a:rPr>
              <a:t>IPv6</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&amp;&amp; </a:t>
            </a:r>
            <a:r>
              <a:rPr lang="en-US" sz="1800" baseline="0" dirty="0" err="1" smtClean="0">
                <a:latin typeface="Menlo Bold" charset="0"/>
                <a:cs typeface="Menlo Bold" charset="0"/>
                <a:sym typeface="Menlo Bold" charset="0"/>
              </a:rPr>
              <a:t>p.ipTypeIs</a:t>
            </a:r>
            <a:r>
              <a:rPr lang="en-US" sz="1800" baseline="0" dirty="0" smtClean="0">
                <a:latin typeface="Menlo Regular" charset="0"/>
                <a:cs typeface="Menlo Regular" charset="0"/>
                <a:sym typeface="Menlo Regular" charset="0"/>
              </a:rPr>
              <a:t>(</a:t>
            </a:r>
            <a:r>
              <a:rPr lang="en-US" sz="1800" baseline="0" dirty="0" smtClean="0">
                <a:solidFill>
                  <a:srgbClr val="786DC4"/>
                </a:solidFill>
                <a:latin typeface="Menlo Regular" charset="0"/>
                <a:cs typeface="Menlo Regular" charset="0"/>
                <a:sym typeface="Menlo Regular" charset="0"/>
              </a:rPr>
              <a:t>TCP</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solidFill>
                  <a:srgbClr val="FF0000"/>
                </a:solidFill>
                <a:latin typeface="Menlo Regular" charset="0"/>
                <a:cs typeface="Menlo Regular" charset="0"/>
                <a:sym typeface="Menlo Regular" charset="0"/>
              </a:rPr>
              <a:t>my_tcp_</a:t>
            </a:r>
            <a:r>
              <a:rPr lang="en-US" sz="1800" baseline="0" dirty="0" smtClean="0">
                <a:solidFill>
                  <a:srgbClr val="FF0000"/>
                </a:solidFill>
                <a:latin typeface="Menlo Bold" charset="0"/>
                <a:cs typeface="Menlo Bold" charset="0"/>
                <a:sym typeface="Menlo Bold" charset="0"/>
              </a:rPr>
              <a:t>ipv6f</a:t>
            </a:r>
            <a:r>
              <a:rPr lang="en-US" sz="1800" baseline="0" dirty="0">
                <a:solidFill>
                  <a:srgbClr val="FF0000"/>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B21889"/>
                </a:solidFill>
                <a:latin typeface="Menlo Regular" charset="0"/>
                <a:cs typeface="Menlo Regular" charset="0"/>
                <a:sym typeface="Menlo Regular" charset="0"/>
              </a:rPr>
              <a:t>    return</a:t>
            </a:r>
            <a:r>
              <a:rPr lang="en-US" sz="1800" baseline="0" dirty="0">
                <a:latin typeface="Menlo Regular" charset="0"/>
                <a:cs typeface="Menlo Regular" charset="0"/>
                <a:sym typeface="Menlo Regular" charset="0"/>
              </a:rPr>
              <a:t> </a:t>
            </a:r>
            <a:r>
              <a:rPr lang="en-US" sz="1800" baseline="0" dirty="0">
                <a:solidFill>
                  <a:srgbClr val="000090"/>
                </a:solidFill>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000090"/>
                </a:solidFill>
                <a:latin typeface="Menlo Regular" charset="0"/>
                <a:cs typeface="Menlo Regular" charset="0"/>
                <a:sym typeface="Menlo Regular" charset="0"/>
              </a:rPr>
              <a:t>}</a:t>
            </a:r>
          </a:p>
        </p:txBody>
      </p:sp>
      <p:sp>
        <p:nvSpPr>
          <p:cNvPr id="3" name="Slide Number Placeholder 2"/>
          <p:cNvSpPr>
            <a:spLocks noGrp="1"/>
          </p:cNvSpPr>
          <p:nvPr>
            <p:ph type="sldNum" sz="quarter" idx="10"/>
          </p:nvPr>
        </p:nvSpPr>
        <p:spPr>
          <a:xfrm>
            <a:off x="9652000" y="6553200"/>
            <a:ext cx="2540000" cy="304800"/>
          </a:xfrm>
        </p:spPr>
        <p:txBody>
          <a:bodyPr/>
          <a:lstStyle/>
          <a:p>
            <a:pPr>
              <a:defRPr/>
            </a:pPr>
            <a:fld id="{164B0F64-89EF-7A42-892D-484BAB952423}" type="slidenum">
              <a:rPr lang="en-US" smtClean="0"/>
              <a:pPr>
                <a:defRPr/>
              </a:pPr>
              <a:t>42</a:t>
            </a:fld>
            <a:endParaRPr lang="en-US" dirty="0">
              <a:solidFill>
                <a:schemeClr val="bg2"/>
              </a:solidFill>
            </a:endParaRPr>
          </a:p>
        </p:txBody>
      </p:sp>
    </p:spTree>
    <p:extLst>
      <p:ext uri="{BB962C8B-B14F-4D97-AF65-F5344CB8AC3E}">
        <p14:creationId xmlns:p14="http://schemas.microsoft.com/office/powerpoint/2010/main" val="53077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Implementing </a:t>
            </a:r>
            <a:r>
              <a:rPr lang="en-US" sz="3200" dirty="0" smtClean="0"/>
              <a:t>Chaining in Maple is </a:t>
            </a:r>
            <a:r>
              <a:rPr lang="en-US" sz="3200" dirty="0"/>
              <a:t>Easy</a:t>
            </a:r>
          </a:p>
        </p:txBody>
      </p:sp>
      <p:sp>
        <p:nvSpPr>
          <p:cNvPr id="5" name="Rectangle 2"/>
          <p:cNvSpPr>
            <a:spLocks/>
          </p:cNvSpPr>
          <p:nvPr/>
        </p:nvSpPr>
        <p:spPr bwMode="auto">
          <a:xfrm>
            <a:off x="5909723" y="1566333"/>
            <a:ext cx="4560722" cy="4374445"/>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class </a:t>
            </a:r>
            <a:r>
              <a:rPr lang="en-US" sz="1800" baseline="0" dirty="0" err="1">
                <a:latin typeface="Menlo Regular" charset="0"/>
                <a:cs typeface="Menlo Regular" charset="0"/>
                <a:sym typeface="Menlo Regular" charset="0"/>
              </a:rPr>
              <a:t>MapleCore</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MapleApp</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mApps</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void </a:t>
            </a:r>
            <a:r>
              <a:rPr lang="en-US" sz="1800" baseline="0" dirty="0" err="1">
                <a:latin typeface="Menlo Regular" charset="0"/>
                <a:cs typeface="Menlo Regular" charset="0"/>
                <a:sym typeface="Menlo Regular" charset="0"/>
              </a:rPr>
              <a:t>init</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 read from </a:t>
            </a:r>
            <a:r>
              <a:rPr lang="en-US" sz="1800" baseline="0" dirty="0" err="1">
                <a:latin typeface="Menlo Regular" charset="0"/>
                <a:cs typeface="Menlo Regular" charset="0"/>
                <a:sym typeface="Menlo Regular" charset="0"/>
              </a:rPr>
              <a:t>config</a:t>
            </a:r>
            <a:r>
              <a:rPr lang="en-US" sz="1800" baseline="0" dirty="0">
                <a:latin typeface="Menlo Regular" charset="0"/>
                <a:cs typeface="Menlo Regular" charset="0"/>
                <a:sym typeface="Menlo Regular" charset="0"/>
              </a:rPr>
              <a:t> a list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 of </a:t>
            </a:r>
            <a:r>
              <a:rPr lang="en-US" sz="1800" baseline="0" dirty="0" err="1">
                <a:latin typeface="Menlo Regular" charset="0"/>
                <a:cs typeface="Menlo Regular" charset="0"/>
                <a:sym typeface="Menlo Regular" charset="0"/>
              </a:rPr>
              <a:t>MapleApp</a:t>
            </a:r>
            <a:r>
              <a:rPr lang="en-US" sz="1800" baseline="0" dirty="0">
                <a:latin typeface="Menlo Regular" charset="0"/>
                <a:cs typeface="Menlo Regular" charset="0"/>
                <a:sym typeface="Menlo Regular" charset="0"/>
              </a:rPr>
              <a:t> objects to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 be loaded</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a:t>
            </a:r>
            <a:r>
              <a:rPr lang="en-US" sz="1800" baseline="0" dirty="0" smtClean="0">
                <a:latin typeface="Menlo Regular" charset="0"/>
                <a:cs typeface="Menlo Regular" charset="0"/>
                <a:sym typeface="Menlo Regular" charset="0"/>
              </a:rPr>
              <a:t>(Packet </a:t>
            </a:r>
            <a:r>
              <a:rPr lang="en-US" sz="1800" baseline="0" dirty="0">
                <a:latin typeface="Menlo Regular" charset="0"/>
                <a:cs typeface="Menlo Regular" charset="0"/>
                <a:sym typeface="Menlo Regular" charset="0"/>
              </a:rPr>
              <a:t>p)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for (</a:t>
            </a:r>
            <a:r>
              <a:rPr lang="en-US" sz="1800" baseline="0" dirty="0" err="1">
                <a:latin typeface="Menlo Regular" charset="0"/>
                <a:cs typeface="Menlo Regular" charset="0"/>
                <a:sym typeface="Menlo Regular" charset="0"/>
              </a:rPr>
              <a:t>MapleApp</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mApp</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mApps</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mApp.onPacket</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if </a:t>
            </a:r>
            <a:r>
              <a:rPr lang="en-US" sz="1800" baseline="0" dirty="0" smtClean="0">
                <a:latin typeface="Menlo Regular" charset="0"/>
                <a:cs typeface="Menlo Regular" charset="0"/>
                <a:sym typeface="Menlo Regular" charset="0"/>
              </a:rPr>
              <a:t>(</a:t>
            </a:r>
            <a:r>
              <a:rPr lang="en-US" sz="1800" baseline="0" dirty="0" err="1" smtClean="0">
                <a:latin typeface="Menlo Regular" charset="0"/>
                <a:cs typeface="Menlo Regular" charset="0"/>
                <a:sym typeface="Menlo Regular" charset="0"/>
              </a:rPr>
              <a:t>p.route</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empty)</a:t>
            </a:r>
            <a:r>
              <a:rPr lang="en-US" sz="1800" baseline="0" dirty="0">
                <a:latin typeface="Menlo Regular" charset="0"/>
                <a:cs typeface="Menlo Regular" charset="0"/>
                <a:sym typeface="Menlo Regular" charset="0"/>
              </a:rPr>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return;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a:t>
            </a:r>
          </a:p>
        </p:txBody>
      </p:sp>
      <p:sp>
        <p:nvSpPr>
          <p:cNvPr id="8" name="Rectangle 2"/>
          <p:cNvSpPr>
            <a:spLocks/>
          </p:cNvSpPr>
          <p:nvPr/>
        </p:nvSpPr>
        <p:spPr bwMode="auto">
          <a:xfrm>
            <a:off x="1730012" y="2681111"/>
            <a:ext cx="4055544" cy="2071510"/>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MapleApp1 extends </a:t>
            </a:r>
            <a:r>
              <a:rPr lang="en-US" sz="1800" baseline="0" dirty="0" err="1">
                <a:latin typeface="Menlo Bold" charset="0"/>
                <a:cs typeface="Menlo Bold" charset="0"/>
                <a:sym typeface="Menlo Bold" charset="0"/>
              </a:rPr>
              <a:t>MapleApp</a:t>
            </a:r>
            <a:r>
              <a:rPr lang="en-US" sz="1800" baseline="0" dirty="0">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is-IS" sz="1800" baseline="0" dirty="0">
                <a:latin typeface="Menlo Bold" charset="0"/>
                <a:cs typeface="Menlo Bold" charset="0"/>
                <a:sym typeface="Menlo Bold" charset="0"/>
              </a:rPr>
              <a:t>…</a:t>
            </a:r>
            <a:r>
              <a:rPr lang="en-US" sz="1800" baseline="0" dirty="0">
                <a:latin typeface="Menlo Bold" charset="0"/>
                <a:cs typeface="Menlo Bold" charset="0"/>
                <a:sym typeface="Menlo Bold" charset="0"/>
              </a:rPr>
              <a:t/>
            </a:r>
            <a:br>
              <a:rPr lang="en-US" sz="1800" baseline="0" dirty="0">
                <a:latin typeface="Menlo Bold" charset="0"/>
                <a:cs typeface="Menlo Bold" charset="0"/>
                <a:sym typeface="Menlo Bold" charset="0"/>
              </a:rPr>
            </a:br>
            <a:r>
              <a:rPr lang="en-US" sz="1800" baseline="0" dirty="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endParaRPr lang="en-US" sz="1800" baseline="0" dirty="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MapleApp2 extends </a:t>
            </a:r>
            <a:r>
              <a:rPr lang="en-US" sz="1800" baseline="0" dirty="0" err="1">
                <a:latin typeface="Menlo Bold" charset="0"/>
                <a:cs typeface="Menlo Bold" charset="0"/>
                <a:sym typeface="Menlo Bold" charset="0"/>
              </a:rPr>
              <a:t>MapleApp</a:t>
            </a:r>
            <a:r>
              <a:rPr lang="en-US" sz="1800" baseline="0" dirty="0">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is-IS" sz="1800" baseline="0" dirty="0">
                <a:latin typeface="Menlo Bold" charset="0"/>
                <a:cs typeface="Menlo Bold" charset="0"/>
                <a:sym typeface="Menlo Bold" charset="0"/>
              </a:rPr>
              <a:t>…</a:t>
            </a:r>
            <a:r>
              <a:rPr lang="en-US" sz="1800" baseline="0" dirty="0">
                <a:latin typeface="Menlo Bold" charset="0"/>
                <a:cs typeface="Menlo Bold" charset="0"/>
                <a:sym typeface="Menlo Bold" charset="0"/>
              </a:rPr>
              <a:t/>
            </a:r>
            <a:br>
              <a:rPr lang="en-US" sz="1800" baseline="0" dirty="0">
                <a:latin typeface="Menlo Bold" charset="0"/>
                <a:cs typeface="Menlo Bold" charset="0"/>
                <a:sym typeface="Menlo Bold" charset="0"/>
              </a:rPr>
            </a:br>
            <a:r>
              <a:rPr lang="en-US" sz="1800" baseline="0" dirty="0">
                <a:latin typeface="Menlo Bold" charset="0"/>
                <a:cs typeface="Menlo Bold" charset="0"/>
                <a:sym typeface="Menlo Bold" charset="0"/>
              </a:rPr>
              <a:t>}</a:t>
            </a:r>
          </a:p>
        </p:txBody>
      </p:sp>
      <p:sp>
        <p:nvSpPr>
          <p:cNvPr id="3" name="Slide Number Placeholder 2"/>
          <p:cNvSpPr>
            <a:spLocks noGrp="1"/>
          </p:cNvSpPr>
          <p:nvPr>
            <p:ph type="sldNum" sz="quarter" idx="10"/>
          </p:nvPr>
        </p:nvSpPr>
        <p:spPr>
          <a:xfrm>
            <a:off x="9652000" y="6553200"/>
            <a:ext cx="2540000" cy="304800"/>
          </a:xfrm>
        </p:spPr>
        <p:txBody>
          <a:bodyPr/>
          <a:lstStyle/>
          <a:p>
            <a:pPr>
              <a:defRPr/>
            </a:pPr>
            <a:fld id="{164B0F64-89EF-7A42-892D-484BAB952423}" type="slidenum">
              <a:rPr lang="en-US" smtClean="0"/>
              <a:pPr>
                <a:defRPr/>
              </a:pPr>
              <a:t>43</a:t>
            </a:fld>
            <a:endParaRPr lang="en-US" dirty="0">
              <a:solidFill>
                <a:schemeClr val="bg2"/>
              </a:solidFill>
            </a:endParaRPr>
          </a:p>
        </p:txBody>
      </p:sp>
    </p:spTree>
    <p:extLst>
      <p:ext uri="{BB962C8B-B14F-4D97-AF65-F5344CB8AC3E}">
        <p14:creationId xmlns:p14="http://schemas.microsoft.com/office/powerpoint/2010/main" val="15259030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dirty="0" smtClean="0">
                <a:solidFill>
                  <a:srgbClr val="C00000"/>
                </a:solidFill>
              </a:rPr>
              <a:t>Exercise: </a:t>
            </a:r>
            <a:r>
              <a:rPr lang="en-US" sz="6000" dirty="0">
                <a:solidFill>
                  <a:srgbClr val="C00000"/>
                </a:solidFill>
              </a:rPr>
              <a:t/>
            </a:r>
            <a:br>
              <a:rPr lang="en-US" sz="6000" dirty="0">
                <a:solidFill>
                  <a:srgbClr val="C00000"/>
                </a:solidFill>
              </a:rPr>
            </a:br>
            <a:r>
              <a:rPr lang="en-US" sz="3200" dirty="0" smtClean="0">
                <a:solidFill>
                  <a:schemeClr val="tx1"/>
                </a:solidFill>
              </a:rPr>
              <a:t>- Write and test M4</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44</a:t>
            </a:fld>
            <a:endParaRPr lang="en-US" dirty="0">
              <a:solidFill>
                <a:schemeClr val="bg2"/>
              </a:solidFill>
            </a:endParaRPr>
          </a:p>
        </p:txBody>
      </p:sp>
    </p:spTree>
    <p:extLst>
      <p:ext uri="{BB962C8B-B14F-4D97-AF65-F5344CB8AC3E}">
        <p14:creationId xmlns:p14="http://schemas.microsoft.com/office/powerpoint/2010/main" val="19605296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Part 3: FAST</a:t>
            </a:r>
            <a:endParaRPr lang="en-US" sz="6000" dirty="0">
              <a:solidFill>
                <a:srgbClr val="C00000"/>
              </a:solidFill>
            </a:endParaRPr>
          </a:p>
        </p:txBody>
      </p:sp>
      <p:sp>
        <p:nvSpPr>
          <p:cNvPr id="2" name="Slide Number Placeholder 1"/>
          <p:cNvSpPr>
            <a:spLocks noGrp="1"/>
          </p:cNvSpPr>
          <p:nvPr>
            <p:ph type="sldNum" sz="quarter" idx="10"/>
          </p:nvPr>
        </p:nvSpPr>
        <p:spPr/>
        <p:txBody>
          <a:bodyPr/>
          <a:lstStyle/>
          <a:p>
            <a:pPr>
              <a:defRPr/>
            </a:pPr>
            <a:fld id="{C7131E5B-00C3-0745-B9A8-94A27EBE9C2C}" type="slidenum">
              <a:rPr lang="en-US" smtClean="0"/>
              <a:pPr>
                <a:defRPr/>
              </a:pPr>
              <a:t>45</a:t>
            </a:fld>
            <a:endParaRPr lang="en-US">
              <a:solidFill>
                <a:schemeClr val="bg2"/>
              </a:solidFill>
            </a:endParaRPr>
          </a:p>
        </p:txBody>
      </p:sp>
    </p:spTree>
    <p:extLst>
      <p:ext uri="{BB962C8B-B14F-4D97-AF65-F5344CB8AC3E}">
        <p14:creationId xmlns:p14="http://schemas.microsoft.com/office/powerpoint/2010/main" val="12817449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smtClean="0">
                <a:solidFill>
                  <a:srgbClr val="C00000"/>
                </a:solidFill>
              </a:rPr>
              <a:t>Conceptual Intro: </a:t>
            </a:r>
            <a:br>
              <a:rPr lang="en-US" sz="6000" smtClean="0">
                <a:solidFill>
                  <a:srgbClr val="C00000"/>
                </a:solidFill>
              </a:rPr>
            </a:br>
            <a:r>
              <a:rPr lang="en-US" sz="6000" smtClean="0">
                <a:solidFill>
                  <a:srgbClr val="C00000"/>
                </a:solidFill>
              </a:rPr>
              <a:t>The FAST Function Store</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46</a:t>
            </a:fld>
            <a:endParaRPr lang="en-US" dirty="0">
              <a:solidFill>
                <a:schemeClr val="bg2"/>
              </a:solidFill>
            </a:endParaRPr>
          </a:p>
        </p:txBody>
      </p:sp>
    </p:spTree>
    <p:extLst>
      <p:ext uri="{BB962C8B-B14F-4D97-AF65-F5344CB8AC3E}">
        <p14:creationId xmlns:p14="http://schemas.microsoft.com/office/powerpoint/2010/main" val="19687818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42498" y="85614"/>
            <a:ext cx="11416500" cy="685800"/>
          </a:xfrm>
          <a:prstGeom prst="rect">
            <a:avLst/>
          </a:prstGeom>
        </p:spPr>
        <p:txBody>
          <a:bodyPr lIns="91425" tIns="91425" rIns="91425" bIns="91425" anchor="ctr" anchorCtr="0">
            <a:noAutofit/>
          </a:bodyPr>
          <a:lstStyle/>
          <a:p>
            <a:pPr lvl="0">
              <a:spcBef>
                <a:spcPts val="0"/>
              </a:spcBef>
              <a:buNone/>
            </a:pPr>
            <a:r>
              <a:rPr lang="en-US"/>
              <a:t>The FAST programming model</a:t>
            </a:r>
          </a:p>
        </p:txBody>
      </p:sp>
      <p:sp>
        <p:nvSpPr>
          <p:cNvPr id="268" name="Shape 268"/>
          <p:cNvSpPr txBox="1">
            <a:spLocks noGrp="1"/>
          </p:cNvSpPr>
          <p:nvPr>
            <p:ph type="body" idx="1"/>
          </p:nvPr>
        </p:nvSpPr>
        <p:spPr>
          <a:xfrm>
            <a:off x="167220" y="990600"/>
            <a:ext cx="5779200" cy="5422800"/>
          </a:xfrm>
          <a:prstGeom prst="rect">
            <a:avLst/>
          </a:prstGeom>
        </p:spPr>
        <p:txBody>
          <a:bodyPr lIns="91425" tIns="91425" rIns="91425" bIns="91425" anchor="t" anchorCtr="0">
            <a:noAutofit/>
          </a:bodyPr>
          <a:lstStyle/>
          <a:p>
            <a:pPr marL="457200" lvl="0" indent="-228600" rtl="0">
              <a:spcBef>
                <a:spcPts val="0"/>
              </a:spcBef>
            </a:pPr>
            <a:r>
              <a:rPr lang="en-US"/>
              <a:t>Users submit/delete instances at function instance store</a:t>
            </a:r>
          </a:p>
          <a:p>
            <a:pPr marL="0" lvl="0" indent="0" rtl="0">
              <a:spcBef>
                <a:spcPts val="0"/>
              </a:spcBef>
              <a:buNone/>
            </a:pPr>
            <a:endParaRPr/>
          </a:p>
          <a:p>
            <a:pPr marL="457200" lvl="0" indent="-228600" rtl="0">
              <a:spcBef>
                <a:spcPts val="0"/>
              </a:spcBef>
            </a:pPr>
            <a:r>
              <a:rPr lang="en-US"/>
              <a:t>Instances access ODL datastore through FAST API</a:t>
            </a:r>
          </a:p>
          <a:p>
            <a:pPr marL="0" lvl="0" indent="0" rtl="0">
              <a:spcBef>
                <a:spcPts val="0"/>
              </a:spcBef>
              <a:buNone/>
            </a:pPr>
            <a:endParaRPr/>
          </a:p>
          <a:p>
            <a:pPr marL="457200" lvl="0" indent="-228600">
              <a:spcBef>
                <a:spcPts val="0"/>
              </a:spcBef>
            </a:pPr>
            <a:r>
              <a:rPr lang="en-US"/>
              <a:t>Precedence and grouping to support modular programming and composition </a:t>
            </a:r>
          </a:p>
        </p:txBody>
      </p:sp>
      <p:sp>
        <p:nvSpPr>
          <p:cNvPr id="269" name="Shape 269"/>
          <p:cNvSpPr txBox="1">
            <a:spLocks noGrp="1"/>
          </p:cNvSpPr>
          <p:nvPr>
            <p:ph type="sldNum" idx="4294967295"/>
          </p:nvPr>
        </p:nvSpPr>
        <p:spPr>
          <a:xfrm>
            <a:off x="9652000" y="6543785"/>
            <a:ext cx="2540100" cy="3048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47</a:t>
            </a:fld>
            <a:endParaRPr lang="en-US"/>
          </a:p>
        </p:txBody>
      </p:sp>
      <p:pic>
        <p:nvPicPr>
          <p:cNvPr id="270" name="Shape 270" descr="fast-architecture-odl.jpg"/>
          <p:cNvPicPr preferRelativeResize="0"/>
          <p:nvPr/>
        </p:nvPicPr>
        <p:blipFill>
          <a:blip r:embed="rId3">
            <a:alphaModFix/>
          </a:blip>
          <a:stretch>
            <a:fillRect/>
          </a:stretch>
        </p:blipFill>
        <p:spPr>
          <a:xfrm>
            <a:off x="6035475" y="946200"/>
            <a:ext cx="5879874" cy="5422801"/>
          </a:xfrm>
          <a:prstGeom prst="rect">
            <a:avLst/>
          </a:prstGeom>
          <a:noFill/>
          <a:ln>
            <a:noFill/>
          </a:ln>
        </p:spPr>
      </p:pic>
    </p:spTree>
    <p:extLst>
      <p:ext uri="{BB962C8B-B14F-4D97-AF65-F5344CB8AC3E}">
        <p14:creationId xmlns:p14="http://schemas.microsoft.com/office/powerpoint/2010/main" val="19573780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342498" y="85614"/>
            <a:ext cx="11416500" cy="685800"/>
          </a:xfrm>
          <a:prstGeom prst="rect">
            <a:avLst/>
          </a:prstGeom>
        </p:spPr>
        <p:txBody>
          <a:bodyPr lIns="91425" tIns="91425" rIns="91425" bIns="91425" anchor="ctr" anchorCtr="0">
            <a:noAutofit/>
          </a:bodyPr>
          <a:lstStyle/>
          <a:p>
            <a:pPr lvl="0">
              <a:spcBef>
                <a:spcPts val="0"/>
              </a:spcBef>
              <a:buNone/>
            </a:pPr>
            <a:r>
              <a:rPr lang="en-US"/>
              <a:t>A closer look under the hood</a:t>
            </a:r>
          </a:p>
        </p:txBody>
      </p:sp>
      <p:sp>
        <p:nvSpPr>
          <p:cNvPr id="286" name="Shape 286"/>
          <p:cNvSpPr txBox="1">
            <a:spLocks noGrp="1"/>
          </p:cNvSpPr>
          <p:nvPr>
            <p:ph type="body" idx="1"/>
          </p:nvPr>
        </p:nvSpPr>
        <p:spPr>
          <a:xfrm>
            <a:off x="167217" y="990600"/>
            <a:ext cx="11808900" cy="5422800"/>
          </a:xfrm>
          <a:prstGeom prst="rect">
            <a:avLst/>
          </a:prstGeom>
        </p:spPr>
        <p:txBody>
          <a:bodyPr lIns="91425" tIns="91425" rIns="91425" bIns="91425" anchor="t" anchorCtr="0">
            <a:noAutofit/>
          </a:bodyPr>
          <a:lstStyle/>
          <a:p>
            <a:pPr lvl="0">
              <a:spcBef>
                <a:spcPts val="0"/>
              </a:spcBef>
              <a:buNone/>
            </a:pPr>
            <a:endParaRPr/>
          </a:p>
        </p:txBody>
      </p:sp>
      <p:sp>
        <p:nvSpPr>
          <p:cNvPr id="287" name="Shape 287"/>
          <p:cNvSpPr txBox="1">
            <a:spLocks noGrp="1"/>
          </p:cNvSpPr>
          <p:nvPr>
            <p:ph type="sldNum" idx="4294967295"/>
          </p:nvPr>
        </p:nvSpPr>
        <p:spPr>
          <a:xfrm>
            <a:off x="9652000" y="6543785"/>
            <a:ext cx="2540100" cy="3048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48</a:t>
            </a:fld>
            <a:endParaRPr lang="en-US"/>
          </a:p>
        </p:txBody>
      </p:sp>
      <p:pic>
        <p:nvPicPr>
          <p:cNvPr id="288" name="Shape 288" descr="components.jpg"/>
          <p:cNvPicPr preferRelativeResize="0"/>
          <p:nvPr/>
        </p:nvPicPr>
        <p:blipFill>
          <a:blip r:embed="rId3">
            <a:alphaModFix/>
          </a:blip>
          <a:stretch>
            <a:fillRect/>
          </a:stretch>
        </p:blipFill>
        <p:spPr>
          <a:xfrm>
            <a:off x="238599" y="1155956"/>
            <a:ext cx="11808897" cy="4721516"/>
          </a:xfrm>
          <a:prstGeom prst="rect">
            <a:avLst/>
          </a:prstGeom>
          <a:noFill/>
          <a:ln>
            <a:noFill/>
          </a:ln>
        </p:spPr>
      </p:pic>
    </p:spTree>
    <p:extLst>
      <p:ext uri="{BB962C8B-B14F-4D97-AF65-F5344CB8AC3E}">
        <p14:creationId xmlns:p14="http://schemas.microsoft.com/office/powerpoint/2010/main" val="19843979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342498" y="85614"/>
            <a:ext cx="11416500" cy="685800"/>
          </a:xfrm>
          <a:prstGeom prst="rect">
            <a:avLst/>
          </a:prstGeom>
        </p:spPr>
        <p:txBody>
          <a:bodyPr lIns="91425" tIns="91425" rIns="91425" bIns="91425" anchor="ctr" anchorCtr="0">
            <a:noAutofit/>
          </a:bodyPr>
          <a:lstStyle/>
          <a:p>
            <a:pPr lvl="0" rtl="0">
              <a:spcBef>
                <a:spcPts val="0"/>
              </a:spcBef>
              <a:buNone/>
            </a:pPr>
            <a:r>
              <a:rPr lang="en-US"/>
              <a:t> </a:t>
            </a:r>
          </a:p>
        </p:txBody>
      </p:sp>
      <p:sp>
        <p:nvSpPr>
          <p:cNvPr id="295" name="Shape 295"/>
          <p:cNvSpPr txBox="1">
            <a:spLocks noGrp="1"/>
          </p:cNvSpPr>
          <p:nvPr>
            <p:ph type="body" idx="1"/>
          </p:nvPr>
        </p:nvSpPr>
        <p:spPr>
          <a:xfrm>
            <a:off x="167218" y="990600"/>
            <a:ext cx="5801700" cy="5334000"/>
          </a:xfrm>
          <a:prstGeom prst="rect">
            <a:avLst/>
          </a:prstGeom>
        </p:spPr>
        <p:txBody>
          <a:bodyPr lIns="91425" tIns="91425" rIns="91425" bIns="91425" anchor="t" anchorCtr="0">
            <a:noAutofit/>
          </a:bodyPr>
          <a:lstStyle/>
          <a:p>
            <a:pPr marL="0" lvl="0" indent="0" rtl="0">
              <a:spcBef>
                <a:spcPts val="0"/>
              </a:spcBef>
              <a:buNone/>
            </a:pPr>
            <a:endParaRPr sz="1200" b="1">
              <a:solidFill>
                <a:srgbClr val="000000"/>
              </a:solidFill>
              <a:latin typeface="Consolas"/>
              <a:ea typeface="Consolas"/>
              <a:cs typeface="Consolas"/>
              <a:sym typeface="Consolas"/>
            </a:endParaRPr>
          </a:p>
          <a:p>
            <a:pPr marL="0" lvl="0" indent="0" rtl="0">
              <a:spcBef>
                <a:spcPts val="0"/>
              </a:spcBef>
              <a:buNone/>
            </a:pPr>
            <a:endParaRPr sz="1200" b="1">
              <a:solidFill>
                <a:srgbClr val="000000"/>
              </a:solidFill>
              <a:latin typeface="Consolas"/>
              <a:ea typeface="Consolas"/>
              <a:cs typeface="Consolas"/>
              <a:sym typeface="Consolas"/>
            </a:endParaRPr>
          </a:p>
          <a:p>
            <a:pPr marL="0" lvl="0" indent="0" rtl="0">
              <a:spcBef>
                <a:spcPts val="0"/>
              </a:spcBef>
              <a:buNone/>
            </a:pPr>
            <a:endParaRPr sz="1200" b="1">
              <a:solidFill>
                <a:srgbClr val="000000"/>
              </a:solidFill>
              <a:latin typeface="Consolas"/>
              <a:ea typeface="Consolas"/>
              <a:cs typeface="Consolas"/>
              <a:sym typeface="Consolas"/>
            </a:endParaRPr>
          </a:p>
          <a:p>
            <a:pPr marL="0" lvl="0" indent="0" rtl="0">
              <a:spcBef>
                <a:spcPts val="0"/>
              </a:spcBef>
              <a:buNone/>
            </a:pPr>
            <a:r>
              <a:rPr lang="en-US" sz="1200" b="1">
                <a:solidFill>
                  <a:srgbClr val="000000"/>
                </a:solidFill>
                <a:latin typeface="Consolas"/>
                <a:ea typeface="Consolas"/>
                <a:cs typeface="Consolas"/>
                <a:sym typeface="Consolas"/>
              </a:rPr>
              <a:t>public void findPath(</a:t>
            </a:r>
            <a:r>
              <a:rPr lang="en-US" sz="1400" b="1">
                <a:solidFill>
                  <a:srgbClr val="FF0000"/>
                </a:solidFill>
                <a:latin typeface="Consolas"/>
                <a:ea typeface="Consolas"/>
                <a:cs typeface="Consolas"/>
                <a:sym typeface="Consolas"/>
              </a:rPr>
              <a:t>Ipv4Address src, Ipv4Address dst, </a:t>
            </a:r>
          </a:p>
          <a:p>
            <a:pPr marL="0" lvl="0" indent="0" rtl="0">
              <a:spcBef>
                <a:spcPts val="0"/>
              </a:spcBef>
              <a:buNone/>
            </a:pPr>
            <a:r>
              <a:rPr lang="en-US" sz="1400" b="1">
                <a:solidFill>
                  <a:srgbClr val="FF0000"/>
                </a:solidFill>
                <a:latin typeface="Consolas"/>
                <a:ea typeface="Consolas"/>
                <a:cs typeface="Consolas"/>
                <a:sym typeface="Consolas"/>
              </a:rPr>
              <a:t>     		    int requiredBw</a:t>
            </a:r>
            <a:r>
              <a:rPr lang="en-US" sz="1200" b="1">
                <a:solidFill>
                  <a:srgbClr val="000000"/>
                </a:solidFill>
                <a:latin typeface="Consolas"/>
                <a:ea typeface="Consolas"/>
                <a:cs typeface="Consolas"/>
                <a:sym typeface="Consolas"/>
              </a:rPr>
              <a:t>) {</a:t>
            </a:r>
          </a:p>
          <a:p>
            <a:pPr marL="0" lvl="0" indent="0" rtl="0">
              <a:spcBef>
                <a:spcPts val="0"/>
              </a:spcBef>
              <a:buNone/>
            </a:pPr>
            <a:r>
              <a:rPr lang="en-US" sz="1200" b="1">
                <a:solidFill>
                  <a:srgbClr val="000000"/>
                </a:solidFill>
                <a:latin typeface="Consolas"/>
                <a:ea typeface="Consolas"/>
                <a:cs typeface="Consolas"/>
                <a:sym typeface="Consolas"/>
              </a:rPr>
              <a:t>	srcNode, dstNode = </a:t>
            </a:r>
            <a:r>
              <a:rPr lang="en-US" sz="1400" b="1">
                <a:solidFill>
                  <a:srgbClr val="FF0000"/>
                </a:solidFill>
                <a:latin typeface="Consolas"/>
                <a:ea typeface="Consolas"/>
                <a:cs typeface="Consolas"/>
                <a:sym typeface="Consolas"/>
              </a:rPr>
              <a:t>mapToNode</a:t>
            </a:r>
            <a:r>
              <a:rPr lang="en-US" sz="1400" b="1">
                <a:solidFill>
                  <a:srgbClr val="000000"/>
                </a:solidFill>
                <a:latin typeface="Consolas"/>
                <a:ea typeface="Consolas"/>
                <a:cs typeface="Consolas"/>
                <a:sym typeface="Consolas"/>
              </a:rPr>
              <a:t>(src, dst)</a:t>
            </a:r>
            <a:r>
              <a:rPr lang="en-US" sz="1200" b="1">
                <a:solidFill>
                  <a:srgbClr val="000000"/>
                </a:solidFill>
                <a:latin typeface="Consolas"/>
                <a:ea typeface="Consolas"/>
                <a:cs typeface="Consolas"/>
                <a:sym typeface="Consolas"/>
              </a:rPr>
              <a:t>;</a:t>
            </a:r>
          </a:p>
          <a:p>
            <a:pPr marL="0" lvl="0" indent="0" rtl="0">
              <a:spcBef>
                <a:spcPts val="0"/>
              </a:spcBef>
              <a:buNone/>
            </a:pPr>
            <a:r>
              <a:rPr lang="en-US" sz="1200" b="1">
                <a:solidFill>
                  <a:srgbClr val="000000"/>
                </a:solidFill>
                <a:latin typeface="Consolas"/>
                <a:ea typeface="Consolas"/>
                <a:cs typeface="Consolas"/>
                <a:sym typeface="Consolas"/>
              </a:rPr>
              <a:t>    	topology = </a:t>
            </a:r>
            <a:r>
              <a:rPr lang="en-US" sz="1400" b="1">
                <a:solidFill>
                  <a:srgbClr val="FF0000"/>
                </a:solidFill>
                <a:latin typeface="Consolas"/>
                <a:ea typeface="Consolas"/>
                <a:cs typeface="Consolas"/>
                <a:sym typeface="Consolas"/>
              </a:rPr>
              <a:t>readTopology()</a:t>
            </a:r>
            <a:r>
              <a:rPr lang="en-US" sz="1200" b="1">
                <a:solidFill>
                  <a:srgbClr val="000000"/>
                </a:solidFill>
                <a:latin typeface="Consolas"/>
                <a:ea typeface="Consolas"/>
                <a:cs typeface="Consolas"/>
                <a:sym typeface="Consolas"/>
              </a:rPr>
              <a:t>;</a:t>
            </a:r>
          </a:p>
          <a:p>
            <a:pPr marL="0" lvl="0" indent="0" rtl="0">
              <a:spcBef>
                <a:spcPts val="0"/>
              </a:spcBef>
              <a:buNone/>
            </a:pPr>
            <a:r>
              <a:rPr lang="en-US" sz="1200" b="1">
                <a:solidFill>
                  <a:srgbClr val="000000"/>
                </a:solidFill>
                <a:latin typeface="Consolas"/>
                <a:ea typeface="Consolas"/>
                <a:cs typeface="Consolas"/>
                <a:sym typeface="Consolas"/>
              </a:rPr>
              <a:t>    	bw_src(x) = (x == srcNode ? +inf : 0);</a:t>
            </a:r>
          </a:p>
          <a:p>
            <a:pPr marL="0" lvl="0" indent="0" rtl="0">
              <a:spcBef>
                <a:spcPts val="0"/>
              </a:spcBef>
              <a:buNone/>
            </a:pPr>
            <a:endParaRPr sz="1200" b="1">
              <a:solidFill>
                <a:srgbClr val="000000"/>
              </a:solidFill>
              <a:latin typeface="Consolas"/>
              <a:ea typeface="Consolas"/>
              <a:cs typeface="Consolas"/>
              <a:sym typeface="Consolas"/>
            </a:endParaRPr>
          </a:p>
          <a:p>
            <a:pPr marL="0" lvl="0" indent="0" rtl="0">
              <a:spcBef>
                <a:spcPts val="0"/>
              </a:spcBef>
              <a:buNone/>
            </a:pPr>
            <a:r>
              <a:rPr lang="en-US" sz="1200" b="1">
                <a:solidFill>
                  <a:srgbClr val="000000"/>
                </a:solidFill>
                <a:latin typeface="Consolas"/>
                <a:ea typeface="Consolas"/>
                <a:cs typeface="Consolas"/>
                <a:sym typeface="Consolas"/>
              </a:rPr>
              <a:t>    	pq.add(srcNode);</a:t>
            </a:r>
          </a:p>
          <a:p>
            <a:pPr marL="0" lvl="0" indent="0" rtl="0">
              <a:spcBef>
                <a:spcPts val="0"/>
              </a:spcBef>
              <a:buNone/>
            </a:pPr>
            <a:r>
              <a:rPr lang="en-US" sz="1200" b="1">
                <a:solidFill>
                  <a:srgbClr val="000000"/>
                </a:solidFill>
                <a:latin typeface="Consolas"/>
                <a:ea typeface="Consolas"/>
                <a:cs typeface="Consolas"/>
                <a:sym typeface="Consolas"/>
              </a:rPr>
              <a:t>    	while (!pq.isEmpty()) {</a:t>
            </a:r>
          </a:p>
          <a:p>
            <a:pPr marL="0" lvl="0" indent="0" rtl="0">
              <a:spcBef>
                <a:spcPts val="0"/>
              </a:spcBef>
              <a:buNone/>
            </a:pPr>
            <a:r>
              <a:rPr lang="en-US" sz="1200" b="1">
                <a:solidFill>
                  <a:srgbClr val="000000"/>
                </a:solidFill>
                <a:latin typeface="Consolas"/>
                <a:ea typeface="Consolas"/>
                <a:cs typeface="Consolas"/>
                <a:sym typeface="Consolas"/>
              </a:rPr>
              <a:t>        	n = pq.pop();</a:t>
            </a:r>
          </a:p>
          <a:p>
            <a:pPr marL="0" lvl="0" indent="0" rtl="0">
              <a:spcBef>
                <a:spcPts val="0"/>
              </a:spcBef>
              <a:buNone/>
            </a:pPr>
            <a:r>
              <a:rPr lang="en-US" sz="1200" b="1">
                <a:solidFill>
                  <a:srgbClr val="000000"/>
                </a:solidFill>
                <a:latin typeface="Consolas"/>
                <a:ea typeface="Consolas"/>
                <a:cs typeface="Consolas"/>
                <a:sym typeface="Consolas"/>
              </a:rPr>
              <a:t>        	if (bw_src(m) &lt; requiredBw)</a:t>
            </a:r>
          </a:p>
          <a:p>
            <a:pPr marL="0" lvl="0" indent="0" rtl="0">
              <a:spcBef>
                <a:spcPts val="0"/>
              </a:spcBef>
              <a:buNone/>
            </a:pPr>
            <a:r>
              <a:rPr lang="en-US" sz="1200" b="1">
                <a:solidFill>
                  <a:srgbClr val="000000"/>
                </a:solidFill>
                <a:latin typeface="Consolas"/>
                <a:ea typeface="Consolas"/>
                <a:cs typeface="Consolas"/>
                <a:sym typeface="Consolas"/>
              </a:rPr>
              <a:t>            	return failure</a:t>
            </a:r>
          </a:p>
          <a:p>
            <a:pPr marL="0" lvl="0" indent="0" rtl="0">
              <a:spcBef>
                <a:spcPts val="0"/>
              </a:spcBef>
              <a:buNone/>
            </a:pPr>
            <a:r>
              <a:rPr lang="en-US" sz="1200" b="1">
                <a:solidFill>
                  <a:srgbClr val="000000"/>
                </a:solidFill>
                <a:latin typeface="Consolas"/>
                <a:ea typeface="Consolas"/>
                <a:cs typeface="Consolas"/>
                <a:sym typeface="Consolas"/>
              </a:rPr>
              <a:t>        	if (n == dstNode)</a:t>
            </a:r>
          </a:p>
          <a:p>
            <a:pPr marL="0" lvl="0" indent="0" rtl="0">
              <a:spcBef>
                <a:spcPts val="0"/>
              </a:spcBef>
              <a:buNone/>
            </a:pPr>
            <a:r>
              <a:rPr lang="en-US" sz="1200" b="1">
                <a:solidFill>
                  <a:srgbClr val="000000"/>
                </a:solidFill>
                <a:latin typeface="Consolas"/>
                <a:ea typeface="Consolas"/>
                <a:cs typeface="Consolas"/>
                <a:sym typeface="Consolas"/>
              </a:rPr>
              <a:t>            	return </a:t>
            </a:r>
            <a:r>
              <a:rPr lang="en-US" sz="1400" b="1">
                <a:solidFill>
                  <a:srgbClr val="0000FF"/>
                </a:solidFill>
                <a:latin typeface="Consolas"/>
                <a:ea typeface="Consolas"/>
                <a:cs typeface="Consolas"/>
                <a:sym typeface="Consolas"/>
              </a:rPr>
              <a:t>setupFlowRules(path)</a:t>
            </a:r>
            <a:r>
              <a:rPr lang="en-US" sz="1200" b="1">
                <a:solidFill>
                  <a:srgbClr val="000000"/>
                </a:solidFill>
                <a:latin typeface="Consolas"/>
                <a:ea typeface="Consolas"/>
                <a:cs typeface="Consolas"/>
                <a:sym typeface="Consolas"/>
              </a:rPr>
              <a:t>;</a:t>
            </a:r>
          </a:p>
          <a:p>
            <a:pPr marL="0" lvl="0" indent="0" rtl="0">
              <a:spcBef>
                <a:spcPts val="0"/>
              </a:spcBef>
              <a:buNone/>
            </a:pPr>
            <a:r>
              <a:rPr lang="en-US" sz="1200" b="1">
                <a:solidFill>
                  <a:srgbClr val="000000"/>
                </a:solidFill>
                <a:latin typeface="Consolas"/>
                <a:ea typeface="Consolas"/>
                <a:cs typeface="Consolas"/>
                <a:sym typeface="Consolas"/>
              </a:rPr>
              <a:t>        	for (e(n-&gt;m): n.neighbors) {</a:t>
            </a:r>
          </a:p>
          <a:p>
            <a:pPr marL="0" lvl="0" indent="0" rtl="0">
              <a:spcBef>
                <a:spcPts val="0"/>
              </a:spcBef>
              <a:buNone/>
            </a:pPr>
            <a:r>
              <a:rPr lang="en-US" sz="1200" b="1">
                <a:solidFill>
                  <a:srgbClr val="000000"/>
                </a:solidFill>
                <a:latin typeface="Consolas"/>
                <a:ea typeface="Consolas"/>
                <a:cs typeface="Consolas"/>
                <a:sym typeface="Consolas"/>
              </a:rPr>
              <a:t>            	if (min(</a:t>
            </a:r>
            <a:r>
              <a:rPr lang="en-US" sz="1400" b="1">
                <a:solidFill>
                  <a:srgbClr val="FF0000"/>
                </a:solidFill>
                <a:latin typeface="Consolas"/>
                <a:ea typeface="Consolas"/>
                <a:cs typeface="Consolas"/>
                <a:sym typeface="Consolas"/>
              </a:rPr>
              <a:t>e.bw</a:t>
            </a:r>
            <a:r>
              <a:rPr lang="en-US" sz="1200" b="1">
                <a:solidFill>
                  <a:srgbClr val="000000"/>
                </a:solidFill>
                <a:latin typeface="Consolas"/>
                <a:ea typeface="Consolas"/>
                <a:cs typeface="Consolas"/>
                <a:sym typeface="Consolas"/>
              </a:rPr>
              <a:t>, bw_src(n)) &gt; bw_src(m)) {</a:t>
            </a:r>
          </a:p>
          <a:p>
            <a:pPr marL="0" lvl="0" indent="0" rtl="0">
              <a:spcBef>
                <a:spcPts val="0"/>
              </a:spcBef>
              <a:buNone/>
            </a:pPr>
            <a:r>
              <a:rPr lang="en-US" sz="1200" b="1">
                <a:solidFill>
                  <a:srgbClr val="000000"/>
                </a:solidFill>
                <a:latin typeface="Consolas"/>
                <a:ea typeface="Consolas"/>
                <a:cs typeface="Consolas"/>
                <a:sym typeface="Consolas"/>
              </a:rPr>
              <a:t>                		updateBw(m, min(e.bw, bw_src(n)));</a:t>
            </a:r>
          </a:p>
          <a:p>
            <a:pPr marL="0" lvl="0" indent="0" rtl="0">
              <a:spcBef>
                <a:spcPts val="0"/>
              </a:spcBef>
              <a:buNone/>
            </a:pPr>
            <a:r>
              <a:rPr lang="en-US" sz="1200" b="1">
                <a:solidFill>
                  <a:srgbClr val="000000"/>
                </a:solidFill>
                <a:latin typeface="Consolas"/>
                <a:ea typeface="Consolas"/>
                <a:cs typeface="Consolas"/>
                <a:sym typeface="Consolas"/>
              </a:rPr>
              <a:t>                		if (!pq.contains(m))</a:t>
            </a:r>
          </a:p>
          <a:p>
            <a:pPr marL="0" lvl="0" indent="0" rtl="0">
              <a:spcBef>
                <a:spcPts val="0"/>
              </a:spcBef>
              <a:buNone/>
            </a:pPr>
            <a:r>
              <a:rPr lang="en-US" sz="1200" b="1">
                <a:solidFill>
                  <a:srgbClr val="000000"/>
                </a:solidFill>
                <a:latin typeface="Consolas"/>
                <a:ea typeface="Consolas"/>
                <a:cs typeface="Consolas"/>
                <a:sym typeface="Consolas"/>
              </a:rPr>
              <a:t>                    		pq.add(m);</a:t>
            </a:r>
          </a:p>
          <a:p>
            <a:pPr marL="0" lvl="0" indent="0" rtl="0">
              <a:spcBef>
                <a:spcPts val="0"/>
              </a:spcBef>
              <a:buNone/>
            </a:pPr>
            <a:r>
              <a:rPr lang="en-US" sz="1200" b="1">
                <a:solidFill>
                  <a:srgbClr val="000000"/>
                </a:solidFill>
                <a:latin typeface="Consolas"/>
                <a:ea typeface="Consolas"/>
                <a:cs typeface="Consolas"/>
                <a:sym typeface="Consolas"/>
              </a:rPr>
              <a:t>            	}</a:t>
            </a:r>
          </a:p>
          <a:p>
            <a:pPr marL="0" lvl="0" indent="0" rtl="0">
              <a:spcBef>
                <a:spcPts val="0"/>
              </a:spcBef>
              <a:buNone/>
            </a:pPr>
            <a:r>
              <a:rPr lang="en-US" sz="1200" b="1">
                <a:solidFill>
                  <a:srgbClr val="000000"/>
                </a:solidFill>
                <a:latin typeface="Consolas"/>
                <a:ea typeface="Consolas"/>
                <a:cs typeface="Consolas"/>
                <a:sym typeface="Consolas"/>
              </a:rPr>
              <a:t>        	}</a:t>
            </a:r>
          </a:p>
          <a:p>
            <a:pPr marL="0" lvl="0" indent="0" rtl="0">
              <a:spcBef>
                <a:spcPts val="0"/>
              </a:spcBef>
              <a:buNone/>
            </a:pPr>
            <a:r>
              <a:rPr lang="en-US" sz="1200" b="1">
                <a:solidFill>
                  <a:srgbClr val="000000"/>
                </a:solidFill>
                <a:latin typeface="Consolas"/>
                <a:ea typeface="Consolas"/>
                <a:cs typeface="Consolas"/>
                <a:sym typeface="Consolas"/>
              </a:rPr>
              <a:t>    	}</a:t>
            </a:r>
          </a:p>
          <a:p>
            <a:pPr marL="0" lvl="0" indent="0" rtl="0">
              <a:spcBef>
                <a:spcPts val="0"/>
              </a:spcBef>
              <a:buNone/>
            </a:pPr>
            <a:r>
              <a:rPr lang="en-US" sz="1200" b="1">
                <a:solidFill>
                  <a:srgbClr val="000000"/>
                </a:solidFill>
                <a:latin typeface="Consolas"/>
                <a:ea typeface="Consolas"/>
                <a:cs typeface="Consolas"/>
                <a:sym typeface="Consolas"/>
              </a:rPr>
              <a:t>    	return failure</a:t>
            </a:r>
          </a:p>
          <a:p>
            <a:pPr marL="0" lvl="0" indent="0" rtl="0">
              <a:spcBef>
                <a:spcPts val="0"/>
              </a:spcBef>
              <a:buNone/>
            </a:pPr>
            <a:r>
              <a:rPr lang="en-US" sz="1200" b="1">
                <a:solidFill>
                  <a:srgbClr val="000000"/>
                </a:solidFill>
                <a:latin typeface="Consolas"/>
                <a:ea typeface="Consolas"/>
                <a:cs typeface="Consolas"/>
                <a:sym typeface="Consolas"/>
              </a:rPr>
              <a:t>}</a:t>
            </a:r>
          </a:p>
          <a:p>
            <a:pPr lvl="0" rtl="0">
              <a:spcBef>
                <a:spcPts val="0"/>
              </a:spcBef>
              <a:buNone/>
            </a:pPr>
            <a:endParaRPr/>
          </a:p>
        </p:txBody>
      </p:sp>
      <p:sp>
        <p:nvSpPr>
          <p:cNvPr id="296" name="Shape 296"/>
          <p:cNvSpPr txBox="1">
            <a:spLocks noGrp="1"/>
          </p:cNvSpPr>
          <p:nvPr>
            <p:ph type="sldNum" idx="4294967295"/>
          </p:nvPr>
        </p:nvSpPr>
        <p:spPr>
          <a:xfrm>
            <a:off x="171451" y="6400800"/>
            <a:ext cx="2540100" cy="304800"/>
          </a:xfrm>
          <a:prstGeom prst="rect">
            <a:avLst/>
          </a:prstGeom>
        </p:spPr>
        <p:txBody>
          <a:bodyPr lIns="91425" tIns="45700" rIns="91425" bIns="45700" anchor="t" anchorCtr="0">
            <a:noAutofit/>
          </a:bodyPr>
          <a:lstStyle/>
          <a:p>
            <a:pPr lvl="0" rtl="0">
              <a:spcBef>
                <a:spcPts val="0"/>
              </a:spcBef>
              <a:buClr>
                <a:srgbClr val="000000"/>
              </a:buClr>
              <a:buSzPct val="25000"/>
              <a:buFont typeface="Arial"/>
              <a:buNone/>
            </a:pPr>
            <a:fld id="{00000000-1234-1234-1234-123412341234}" type="slidenum">
              <a:rPr lang="en-US"/>
              <a:t>49</a:t>
            </a:fld>
            <a:endParaRPr lang="en-US"/>
          </a:p>
        </p:txBody>
      </p:sp>
      <p:sp>
        <p:nvSpPr>
          <p:cNvPr id="297" name="Shape 297"/>
          <p:cNvSpPr txBox="1">
            <a:spLocks noGrp="1"/>
          </p:cNvSpPr>
          <p:nvPr>
            <p:ph type="body" idx="2"/>
          </p:nvPr>
        </p:nvSpPr>
        <p:spPr>
          <a:xfrm>
            <a:off x="5737175" y="990600"/>
            <a:ext cx="6238500" cy="5334000"/>
          </a:xfrm>
          <a:prstGeom prst="rect">
            <a:avLst/>
          </a:prstGeom>
        </p:spPr>
        <p:txBody>
          <a:bodyPr lIns="91425" tIns="91425" rIns="91425" bIns="91425" anchor="t" anchorCtr="0">
            <a:noAutofit/>
          </a:bodyPr>
          <a:lstStyle/>
          <a:p>
            <a:pPr marL="457200" lvl="0" indent="-228600" rtl="0">
              <a:spcBef>
                <a:spcPts val="0"/>
              </a:spcBef>
              <a:buClr>
                <a:srgbClr val="FF0000"/>
              </a:buClr>
            </a:pPr>
            <a:r>
              <a:rPr lang="en-US">
                <a:solidFill>
                  <a:srgbClr val="FF0000"/>
                </a:solidFill>
              </a:rPr>
              <a:t>RED: the dependent data</a:t>
            </a:r>
          </a:p>
          <a:p>
            <a:pPr marL="914400" lvl="1" indent="-228600" rtl="0">
              <a:spcBef>
                <a:spcPts val="0"/>
              </a:spcBef>
              <a:buClr>
                <a:srgbClr val="FF0000"/>
              </a:buClr>
            </a:pPr>
            <a:r>
              <a:rPr lang="en-US">
                <a:solidFill>
                  <a:srgbClr val="FF0000"/>
                </a:solidFill>
              </a:rPr>
              <a:t>Parameters</a:t>
            </a:r>
          </a:p>
          <a:p>
            <a:pPr marL="914400" lvl="1" indent="-228600" rtl="0">
              <a:spcBef>
                <a:spcPts val="0"/>
              </a:spcBef>
              <a:buClr>
                <a:srgbClr val="FF0000"/>
              </a:buClr>
            </a:pPr>
            <a:r>
              <a:rPr lang="en-US">
                <a:solidFill>
                  <a:srgbClr val="FF0000"/>
                </a:solidFill>
              </a:rPr>
              <a:t>Data read from the datastore (or more   general, the </a:t>
            </a:r>
            <a:r>
              <a:rPr lang="en-US" i="1">
                <a:solidFill>
                  <a:srgbClr val="FF0000"/>
                </a:solidFill>
              </a:rPr>
              <a:t>information source</a:t>
            </a:r>
            <a:r>
              <a:rPr lang="en-US">
                <a:solidFill>
                  <a:srgbClr val="FF0000"/>
                </a:solidFill>
              </a:rPr>
              <a:t>)</a:t>
            </a:r>
          </a:p>
          <a:p>
            <a:pPr marL="457200" lvl="0" indent="0" rtl="0">
              <a:spcBef>
                <a:spcPts val="0"/>
              </a:spcBef>
              <a:buNone/>
            </a:pPr>
            <a:endParaRPr>
              <a:solidFill>
                <a:srgbClr val="FF0000"/>
              </a:solidFill>
            </a:endParaRPr>
          </a:p>
          <a:p>
            <a:pPr marL="914400" lvl="1" indent="-228600" rtl="0">
              <a:spcBef>
                <a:spcPts val="0"/>
              </a:spcBef>
              <a:buClr>
                <a:srgbClr val="FF0000"/>
              </a:buClr>
            </a:pPr>
            <a:r>
              <a:rPr lang="en-US" b="1">
                <a:solidFill>
                  <a:srgbClr val="FF0000"/>
                </a:solidFill>
              </a:rPr>
              <a:t>Automatically track the dependency</a:t>
            </a:r>
          </a:p>
          <a:p>
            <a:pPr marL="0" lvl="0" indent="0" rtl="0">
              <a:spcBef>
                <a:spcPts val="0"/>
              </a:spcBef>
              <a:buNone/>
            </a:pPr>
            <a:endParaRPr>
              <a:solidFill>
                <a:srgbClr val="0000FF"/>
              </a:solidFill>
            </a:endParaRPr>
          </a:p>
          <a:p>
            <a:pPr marL="457200" lvl="0" indent="-228600" rtl="0">
              <a:spcBef>
                <a:spcPts val="0"/>
              </a:spcBef>
              <a:buClr>
                <a:srgbClr val="0000FF"/>
              </a:buClr>
            </a:pPr>
            <a:r>
              <a:rPr lang="en-US">
                <a:solidFill>
                  <a:srgbClr val="0000FF"/>
                </a:solidFill>
              </a:rPr>
              <a:t>BLUE: the output of the program</a:t>
            </a:r>
          </a:p>
          <a:p>
            <a:pPr marL="914400" lvl="1" indent="-228600" rtl="0">
              <a:spcBef>
                <a:spcPts val="0"/>
              </a:spcBef>
              <a:buClr>
                <a:srgbClr val="0000FF"/>
              </a:buClr>
            </a:pPr>
            <a:r>
              <a:rPr lang="en-US">
                <a:solidFill>
                  <a:srgbClr val="0000FF"/>
                </a:solidFill>
              </a:rPr>
              <a:t>Data written to the datastore (or more   general,  the </a:t>
            </a:r>
            <a:r>
              <a:rPr lang="en-US" i="1">
                <a:solidFill>
                  <a:srgbClr val="0000FF"/>
                </a:solidFill>
              </a:rPr>
              <a:t>information sink</a:t>
            </a:r>
            <a:r>
              <a:rPr lang="en-US">
                <a:solidFill>
                  <a:srgbClr val="0000FF"/>
                </a:solidFill>
              </a:rPr>
              <a:t>)</a:t>
            </a:r>
          </a:p>
          <a:p>
            <a:pPr marL="457200" lvl="0" indent="0" rtl="0">
              <a:spcBef>
                <a:spcPts val="0"/>
              </a:spcBef>
              <a:buNone/>
            </a:pPr>
            <a:endParaRPr>
              <a:solidFill>
                <a:srgbClr val="0000FF"/>
              </a:solidFill>
            </a:endParaRPr>
          </a:p>
          <a:p>
            <a:pPr marL="914400" lvl="1" indent="-228600" rtl="0">
              <a:spcBef>
                <a:spcPts val="0"/>
              </a:spcBef>
              <a:buClr>
                <a:srgbClr val="0000FF"/>
              </a:buClr>
            </a:pPr>
            <a:r>
              <a:rPr lang="en-US" b="1">
                <a:solidFill>
                  <a:srgbClr val="0000FF"/>
                </a:solidFill>
              </a:rPr>
              <a:t>Automatically restore the state</a:t>
            </a:r>
          </a:p>
          <a:p>
            <a:pPr marL="0" lvl="0" indent="0" rtl="0">
              <a:spcBef>
                <a:spcPts val="0"/>
              </a:spcBef>
              <a:buNone/>
            </a:pPr>
            <a:endParaRPr/>
          </a:p>
        </p:txBody>
      </p:sp>
    </p:spTree>
    <p:extLst>
      <p:ext uri="{BB962C8B-B14F-4D97-AF65-F5344CB8AC3E}">
        <p14:creationId xmlns:p14="http://schemas.microsoft.com/office/powerpoint/2010/main" val="417211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ea typeface="ＭＳ Ｐゴシック" charset="0"/>
                <a:cs typeface="ＭＳ Ｐゴシック" charset="0"/>
              </a:rPr>
              <a:t>Key </a:t>
            </a:r>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Programming Abstraction: Data Store</a:t>
            </a:r>
            <a:endParaRPr lang="en-US" sz="1400" dirty="0"/>
          </a:p>
        </p:txBody>
      </p:sp>
      <p:sp>
        <p:nvSpPr>
          <p:cNvPr id="48" name="Rectangle 20"/>
          <p:cNvSpPr>
            <a:spLocks noChangeArrowheads="1"/>
          </p:cNvSpPr>
          <p:nvPr/>
        </p:nvSpPr>
        <p:spPr bwMode="auto">
          <a:xfrm>
            <a:off x="1714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algn="ctr" fontAlgn="auto">
              <a:lnSpc>
                <a:spcPct val="90000"/>
              </a:lnSpc>
              <a:spcBef>
                <a:spcPts val="0"/>
              </a:spcBef>
              <a:spcAft>
                <a:spcPts val="0"/>
              </a:spcAft>
              <a:defRPr/>
            </a:pPr>
            <a:r>
              <a:rPr lang="en-US" sz="1600" kern="0" baseline="0" dirty="0">
                <a:solidFill>
                  <a:srgbClr val="44546A">
                    <a:lumMod val="75000"/>
                  </a:srgbClr>
                </a:solidFill>
                <a:latin typeface="Calibri"/>
                <a:ea typeface="+mn-ea"/>
                <a:cs typeface="Calibri"/>
              </a:rPr>
              <a:t>Controller</a:t>
            </a:r>
          </a:p>
        </p:txBody>
      </p:sp>
      <p:sp>
        <p:nvSpPr>
          <p:cNvPr id="49" name="Rectangle 20"/>
          <p:cNvSpPr>
            <a:spLocks noChangeArrowheads="1"/>
          </p:cNvSpPr>
          <p:nvPr/>
        </p:nvSpPr>
        <p:spPr bwMode="auto">
          <a:xfrm>
            <a:off x="1866612"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800" b="1" kern="0" baseline="0" dirty="0">
                <a:solidFill>
                  <a:srgbClr val="C00000"/>
                </a:solidFill>
                <a:latin typeface="Calibri"/>
                <a:ea typeface="+mn-ea"/>
                <a:cs typeface="Calibri"/>
              </a:rPr>
              <a:t>Model-Driven SAL (MD-SAL)</a:t>
            </a:r>
          </a:p>
        </p:txBody>
      </p:sp>
      <p:sp>
        <p:nvSpPr>
          <p:cNvPr id="50" name="Rounded Rectangle 49"/>
          <p:cNvSpPr/>
          <p:nvPr/>
        </p:nvSpPr>
        <p:spPr bwMode="auto">
          <a:xfrm>
            <a:off x="1866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Protocol Plugin</a:t>
            </a:r>
          </a:p>
        </p:txBody>
      </p:sp>
      <p:sp>
        <p:nvSpPr>
          <p:cNvPr id="51" name="Rounded Rectangle 50"/>
          <p:cNvSpPr/>
          <p:nvPr/>
        </p:nvSpPr>
        <p:spPr bwMode="auto">
          <a:xfrm>
            <a:off x="9232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400" kern="0" baseline="0" dirty="0">
                <a:solidFill>
                  <a:srgbClr val="000000"/>
                </a:solidFill>
                <a:latin typeface="Calibri"/>
                <a:ea typeface="+mn-ea"/>
                <a:cs typeface="Calibri"/>
              </a:rPr>
              <a:t>RESTCONF</a:t>
            </a:r>
          </a:p>
        </p:txBody>
      </p:sp>
      <p:sp>
        <p:nvSpPr>
          <p:cNvPr id="52" name="Rounded Rectangle 51"/>
          <p:cNvSpPr/>
          <p:nvPr/>
        </p:nvSpPr>
        <p:spPr bwMode="auto">
          <a:xfrm>
            <a:off x="4762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NETCONF SERVER </a:t>
            </a:r>
          </a:p>
        </p:txBody>
      </p:sp>
      <p:sp>
        <p:nvSpPr>
          <p:cNvPr id="53" name="Rectangle 20"/>
          <p:cNvSpPr>
            <a:spLocks noChangeArrowheads="1"/>
          </p:cNvSpPr>
          <p:nvPr/>
        </p:nvSpPr>
        <p:spPr bwMode="auto">
          <a:xfrm>
            <a:off x="1917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Network Devices</a:t>
            </a:r>
          </a:p>
        </p:txBody>
      </p:sp>
      <p:sp>
        <p:nvSpPr>
          <p:cNvPr id="54" name="Rectangle 20"/>
          <p:cNvSpPr>
            <a:spLocks noChangeArrowheads="1"/>
          </p:cNvSpPr>
          <p:nvPr/>
        </p:nvSpPr>
        <p:spPr bwMode="auto">
          <a:xfrm>
            <a:off x="8521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Applications</a:t>
            </a:r>
          </a:p>
        </p:txBody>
      </p:sp>
      <p:sp>
        <p:nvSpPr>
          <p:cNvPr id="55" name="Up-Down Arrow 54"/>
          <p:cNvSpPr/>
          <p:nvPr/>
        </p:nvSpPr>
        <p:spPr>
          <a:xfrm>
            <a:off x="8242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56" name="Up-Down Arrow 55"/>
          <p:cNvSpPr/>
          <p:nvPr/>
        </p:nvSpPr>
        <p:spPr>
          <a:xfrm>
            <a:off x="6641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57" name="Rounded Rectangle 56"/>
          <p:cNvSpPr/>
          <p:nvPr/>
        </p:nvSpPr>
        <p:spPr bwMode="auto">
          <a:xfrm>
            <a:off x="7784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App/Service Plugin</a:t>
            </a:r>
          </a:p>
        </p:txBody>
      </p:sp>
      <p:sp>
        <p:nvSpPr>
          <p:cNvPr id="58" name="Rounded Rectangle 57"/>
          <p:cNvSpPr/>
          <p:nvPr/>
        </p:nvSpPr>
        <p:spPr bwMode="auto">
          <a:xfrm>
            <a:off x="6184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App/Service Plugin</a:t>
            </a:r>
          </a:p>
        </p:txBody>
      </p:sp>
      <p:sp>
        <p:nvSpPr>
          <p:cNvPr id="59" name="TextBox 58"/>
          <p:cNvSpPr txBox="1"/>
          <p:nvPr/>
        </p:nvSpPr>
        <p:spPr>
          <a:xfrm>
            <a:off x="7302210" y="2616200"/>
            <a:ext cx="338554" cy="338554"/>
          </a:xfrm>
          <a:prstGeom prst="rect">
            <a:avLst/>
          </a:prstGeom>
          <a:noFill/>
        </p:spPr>
        <p:txBody>
          <a:bodyPr wrap="none" rtlCol="0">
            <a:spAutoFit/>
          </a:bodyPr>
          <a:lstStyle/>
          <a:p>
            <a:r>
              <a:rPr lang="en-US" dirty="0">
                <a:latin typeface="Calibri"/>
                <a:cs typeface="Calibri"/>
              </a:rPr>
              <a:t>...</a:t>
            </a:r>
          </a:p>
        </p:txBody>
      </p:sp>
      <p:sp>
        <p:nvSpPr>
          <p:cNvPr id="60" name="TextBox 59"/>
          <p:cNvSpPr txBox="1"/>
          <p:nvPr/>
        </p:nvSpPr>
        <p:spPr>
          <a:xfrm>
            <a:off x="2962102" y="2616200"/>
            <a:ext cx="338554" cy="338554"/>
          </a:xfrm>
          <a:prstGeom prst="rect">
            <a:avLst/>
          </a:prstGeom>
          <a:noFill/>
        </p:spPr>
        <p:txBody>
          <a:bodyPr wrap="none" rtlCol="0">
            <a:spAutoFit/>
          </a:bodyPr>
          <a:lstStyle/>
          <a:p>
            <a:r>
              <a:rPr lang="en-US" dirty="0">
                <a:latin typeface="Calibri"/>
                <a:cs typeface="Calibri"/>
              </a:rPr>
              <a:t>...</a:t>
            </a:r>
          </a:p>
        </p:txBody>
      </p:sp>
      <p:sp>
        <p:nvSpPr>
          <p:cNvPr id="61" name="Rounded Rectangle 60"/>
          <p:cNvSpPr/>
          <p:nvPr/>
        </p:nvSpPr>
        <p:spPr bwMode="auto">
          <a:xfrm>
            <a:off x="3416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Protocol Plugin</a:t>
            </a:r>
          </a:p>
        </p:txBody>
      </p:sp>
      <p:sp>
        <p:nvSpPr>
          <p:cNvPr id="62" name="Up-Down Arrow 61"/>
          <p:cNvSpPr/>
          <p:nvPr/>
        </p:nvSpPr>
        <p:spPr>
          <a:xfrm>
            <a:off x="384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3" name="Up-Down Arrow 62"/>
          <p:cNvSpPr/>
          <p:nvPr/>
        </p:nvSpPr>
        <p:spPr>
          <a:xfrm>
            <a:off x="2323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4" name="Rounded Rectangle 63"/>
          <p:cNvSpPr/>
          <p:nvPr/>
        </p:nvSpPr>
        <p:spPr bwMode="auto">
          <a:xfrm>
            <a:off x="4762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err="1">
                <a:solidFill>
                  <a:srgbClr val="000000"/>
                </a:solidFill>
                <a:latin typeface="Calibri"/>
                <a:ea typeface="+mn-ea"/>
                <a:cs typeface="Calibri"/>
              </a:rPr>
              <a:t>Config</a:t>
            </a:r>
            <a:r>
              <a:rPr lang="en-US" sz="1200" kern="0" baseline="0" dirty="0">
                <a:solidFill>
                  <a:srgbClr val="000000"/>
                </a:solidFill>
                <a:latin typeface="Calibri"/>
                <a:ea typeface="+mn-ea"/>
                <a:cs typeface="Calibri"/>
              </a:rPr>
              <a:t> Subsystem</a:t>
            </a:r>
          </a:p>
        </p:txBody>
      </p:sp>
      <p:sp>
        <p:nvSpPr>
          <p:cNvPr id="65" name="Up-Down Arrow 64"/>
          <p:cNvSpPr/>
          <p:nvPr/>
        </p:nvSpPr>
        <p:spPr>
          <a:xfrm>
            <a:off x="3847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6" name="Up-Down Arrow 65"/>
          <p:cNvSpPr/>
          <p:nvPr/>
        </p:nvSpPr>
        <p:spPr>
          <a:xfrm>
            <a:off x="2323811"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7" name="Rectangle 20"/>
          <p:cNvSpPr>
            <a:spLocks noChangeArrowheads="1"/>
          </p:cNvSpPr>
          <p:nvPr/>
        </p:nvSpPr>
        <p:spPr bwMode="auto">
          <a:xfrm>
            <a:off x="3085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rgbClr val="000000"/>
                </a:solidFill>
                <a:latin typeface="Calibri"/>
                <a:ea typeface="+mn-ea"/>
                <a:cs typeface="Calibri"/>
              </a:rPr>
              <a:t>Messaging</a:t>
            </a:r>
          </a:p>
        </p:txBody>
      </p:sp>
      <p:sp>
        <p:nvSpPr>
          <p:cNvPr id="68" name="Can 67"/>
          <p:cNvSpPr/>
          <p:nvPr/>
        </p:nvSpPr>
        <p:spPr>
          <a:xfrm>
            <a:off x="6591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fontAlgn="auto">
              <a:spcBef>
                <a:spcPts val="0"/>
              </a:spcBef>
              <a:spcAft>
                <a:spcPts val="0"/>
              </a:spcAft>
              <a:defRPr/>
            </a:pPr>
            <a:r>
              <a:rPr lang="en-US" sz="1400" kern="0" baseline="0" dirty="0">
                <a:solidFill>
                  <a:sysClr val="windowText" lastClr="000000"/>
                </a:solidFill>
                <a:latin typeface="Calibri"/>
                <a:ea typeface="+mn-ea"/>
                <a:cs typeface="Calibri"/>
              </a:rPr>
              <a:t>Data Store</a:t>
            </a:r>
          </a:p>
        </p:txBody>
      </p:sp>
      <p:sp>
        <p:nvSpPr>
          <p:cNvPr id="69" name="Up-Down Arrow 68"/>
          <p:cNvSpPr/>
          <p:nvPr/>
        </p:nvSpPr>
        <p:spPr>
          <a:xfrm>
            <a:off x="7353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70" name="Up-Down Arrow 69"/>
          <p:cNvSpPr/>
          <p:nvPr/>
        </p:nvSpPr>
        <p:spPr>
          <a:xfrm>
            <a:off x="3847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71" name="Rectangle 20"/>
          <p:cNvSpPr>
            <a:spLocks noChangeArrowheads="1"/>
          </p:cNvSpPr>
          <p:nvPr/>
        </p:nvSpPr>
        <p:spPr bwMode="auto">
          <a:xfrm>
            <a:off x="3009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algn="ctr" fontAlgn="auto">
              <a:lnSpc>
                <a:spcPct val="80000"/>
              </a:lnSpc>
              <a:spcBef>
                <a:spcPts val="0"/>
              </a:spcBef>
              <a:spcAft>
                <a:spcPts val="0"/>
              </a:spcAft>
              <a:defRPr/>
            </a:pPr>
            <a:r>
              <a:rPr lang="en-US" sz="1400" kern="0" baseline="0" dirty="0">
                <a:solidFill>
                  <a:srgbClr val="000000"/>
                </a:solidFill>
                <a:latin typeface="Calibri"/>
                <a:ea typeface="+mn-ea"/>
                <a:cs typeface="Calibri"/>
              </a:rPr>
              <a:t>Remote Controller Instance</a:t>
            </a:r>
          </a:p>
        </p:txBody>
      </p:sp>
      <p:sp>
        <p:nvSpPr>
          <p:cNvPr id="72" name="Rectangle 20"/>
          <p:cNvSpPr>
            <a:spLocks noChangeArrowheads="1"/>
          </p:cNvSpPr>
          <p:nvPr/>
        </p:nvSpPr>
        <p:spPr bwMode="auto">
          <a:xfrm>
            <a:off x="6514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algn="ctr" fontAlgn="auto">
              <a:lnSpc>
                <a:spcPct val="80000"/>
              </a:lnSpc>
              <a:spcBef>
                <a:spcPts val="0"/>
              </a:spcBef>
              <a:spcAft>
                <a:spcPts val="0"/>
              </a:spcAft>
              <a:defRPr/>
            </a:pPr>
            <a:r>
              <a:rPr lang="en-US" sz="1400" kern="0" baseline="0" dirty="0">
                <a:solidFill>
                  <a:srgbClr val="000000"/>
                </a:solidFill>
                <a:latin typeface="Calibri"/>
                <a:ea typeface="+mn-ea"/>
                <a:cs typeface="Calibri"/>
              </a:rPr>
              <a:t>Remote Controller Instance</a:t>
            </a:r>
          </a:p>
        </p:txBody>
      </p:sp>
      <p:cxnSp>
        <p:nvCxnSpPr>
          <p:cNvPr id="73" name="Straight Arrow Connector 72"/>
          <p:cNvCxnSpPr>
            <a:stCxn id="67" idx="2"/>
            <a:endCxn id="71" idx="0"/>
          </p:cNvCxnSpPr>
          <p:nvPr/>
        </p:nvCxnSpPr>
        <p:spPr>
          <a:xfrm>
            <a:off x="3962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4381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4381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7467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12585408" y="1397003"/>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algn="ctr" fontAlgn="auto">
              <a:lnSpc>
                <a:spcPct val="80000"/>
              </a:lnSpc>
              <a:spcBef>
                <a:spcPts val="0"/>
              </a:spcBef>
              <a:spcAft>
                <a:spcPts val="0"/>
              </a:spcAft>
              <a:defRPr/>
            </a:pPr>
            <a:r>
              <a:rPr lang="en-US" sz="1100" kern="0" baseline="0" dirty="0">
                <a:solidFill>
                  <a:srgbClr val="FFFFFF"/>
                </a:solidFill>
                <a:latin typeface="Calibri"/>
                <a:ea typeface="+mn-ea"/>
                <a:cs typeface="Calibri"/>
              </a:rPr>
              <a:t>Network Applications Orchestration &amp; Services</a:t>
            </a:r>
          </a:p>
        </p:txBody>
      </p:sp>
      <p:sp>
        <p:nvSpPr>
          <p:cNvPr id="78" name="TextBox 77"/>
          <p:cNvSpPr txBox="1">
            <a:spLocks noChangeArrowheads="1"/>
          </p:cNvSpPr>
          <p:nvPr/>
        </p:nvSpPr>
        <p:spPr bwMode="auto">
          <a:xfrm>
            <a:off x="12585408" y="3558119"/>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algn="ctr" fontAlgn="auto">
              <a:lnSpc>
                <a:spcPct val="90000"/>
              </a:lnSpc>
              <a:spcBef>
                <a:spcPts val="0"/>
              </a:spcBef>
              <a:spcAft>
                <a:spcPts val="0"/>
              </a:spcAft>
              <a:defRPr/>
            </a:pPr>
            <a:r>
              <a:rPr lang="en-US" sz="1100" kern="0" baseline="0" dirty="0">
                <a:solidFill>
                  <a:sysClr val="windowText" lastClr="000000"/>
                </a:solidFill>
                <a:latin typeface="Calibri"/>
                <a:ea typeface="+mn-ea"/>
                <a:cs typeface="Calibri"/>
              </a:rPr>
              <a:t>Controller Platform</a:t>
            </a:r>
          </a:p>
        </p:txBody>
      </p:sp>
      <p:sp>
        <p:nvSpPr>
          <p:cNvPr id="79" name="TextBox 78"/>
          <p:cNvSpPr txBox="1">
            <a:spLocks noChangeArrowheads="1"/>
          </p:cNvSpPr>
          <p:nvPr/>
        </p:nvSpPr>
        <p:spPr bwMode="auto">
          <a:xfrm>
            <a:off x="12585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algn="ctr" fontAlgn="auto">
              <a:lnSpc>
                <a:spcPct val="90000"/>
              </a:lnSpc>
              <a:spcBef>
                <a:spcPts val="0"/>
              </a:spcBef>
              <a:spcAft>
                <a:spcPts val="0"/>
              </a:spcAft>
              <a:defRPr/>
            </a:pPr>
            <a:r>
              <a:rPr lang="en-US" sz="1100" kern="0" baseline="0" dirty="0">
                <a:solidFill>
                  <a:srgbClr val="000000"/>
                </a:solidFill>
                <a:latin typeface="Calibri"/>
                <a:ea typeface="+mn-ea"/>
                <a:cs typeface="Calibri"/>
              </a:rPr>
              <a:t>Plugins &amp; Applications</a:t>
            </a:r>
          </a:p>
        </p:txBody>
      </p:sp>
      <p:sp>
        <p:nvSpPr>
          <p:cNvPr id="80" name="TextBox 79"/>
          <p:cNvSpPr txBox="1">
            <a:spLocks noChangeArrowheads="1"/>
          </p:cNvSpPr>
          <p:nvPr/>
        </p:nvSpPr>
        <p:spPr bwMode="auto">
          <a:xfrm>
            <a:off x="12585408" y="4749802"/>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algn="ctr" fontAlgn="auto">
              <a:lnSpc>
                <a:spcPct val="90000"/>
              </a:lnSpc>
              <a:spcBef>
                <a:spcPts val="0"/>
              </a:spcBef>
              <a:spcAft>
                <a:spcPts val="0"/>
              </a:spcAft>
              <a:defRPr/>
            </a:pPr>
            <a:r>
              <a:rPr lang="en-US" sz="1100" kern="0" baseline="0" dirty="0">
                <a:solidFill>
                  <a:sysClr val="windowText" lastClr="000000"/>
                </a:solidFill>
                <a:latin typeface="Calibri"/>
                <a:ea typeface="+mn-ea"/>
                <a:cs typeface="Calibri"/>
              </a:rPr>
              <a:t>Clustering</a:t>
            </a:r>
          </a:p>
        </p:txBody>
      </p:sp>
      <p:sp>
        <p:nvSpPr>
          <p:cNvPr id="81" name="Rectangle 20"/>
          <p:cNvSpPr>
            <a:spLocks noChangeArrowheads="1"/>
          </p:cNvSpPr>
          <p:nvPr/>
        </p:nvSpPr>
        <p:spPr bwMode="auto">
          <a:xfrm>
            <a:off x="1815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Network Devices</a:t>
            </a:r>
          </a:p>
        </p:txBody>
      </p:sp>
      <p:sp>
        <p:nvSpPr>
          <p:cNvPr id="82" name="Rectangle 20"/>
          <p:cNvSpPr>
            <a:spLocks noChangeArrowheads="1"/>
          </p:cNvSpPr>
          <p:nvPr/>
        </p:nvSpPr>
        <p:spPr bwMode="auto">
          <a:xfrm>
            <a:off x="1714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Network Devices</a:t>
            </a:r>
          </a:p>
        </p:txBody>
      </p:sp>
      <p:sp>
        <p:nvSpPr>
          <p:cNvPr id="83" name="Rectangle 20"/>
          <p:cNvSpPr>
            <a:spLocks noChangeArrowheads="1"/>
          </p:cNvSpPr>
          <p:nvPr/>
        </p:nvSpPr>
        <p:spPr bwMode="auto">
          <a:xfrm>
            <a:off x="8419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Applications</a:t>
            </a:r>
          </a:p>
        </p:txBody>
      </p:sp>
      <p:sp>
        <p:nvSpPr>
          <p:cNvPr id="84" name="Rectangle 20"/>
          <p:cNvSpPr>
            <a:spLocks noChangeArrowheads="1"/>
          </p:cNvSpPr>
          <p:nvPr/>
        </p:nvSpPr>
        <p:spPr bwMode="auto">
          <a:xfrm>
            <a:off x="8318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Applications</a:t>
            </a:r>
          </a:p>
        </p:txBody>
      </p:sp>
      <p:sp>
        <p:nvSpPr>
          <p:cNvPr id="85" name="Up-Down Arrow 84"/>
          <p:cNvSpPr/>
          <p:nvPr/>
        </p:nvSpPr>
        <p:spPr>
          <a:xfrm>
            <a:off x="9740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86" name="Up-Down Arrow 85"/>
          <p:cNvSpPr/>
          <p:nvPr/>
        </p:nvSpPr>
        <p:spPr>
          <a:xfrm>
            <a:off x="9740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43" name="Rectangle 42"/>
          <p:cNvSpPr/>
          <p:nvPr/>
        </p:nvSpPr>
        <p:spPr>
          <a:xfrm>
            <a:off x="1524001" y="6152483"/>
            <a:ext cx="8910669" cy="307777"/>
          </a:xfrm>
          <a:prstGeom prst="rect">
            <a:avLst/>
          </a:prstGeom>
        </p:spPr>
        <p:txBody>
          <a:bodyPr wrap="square">
            <a:spAutoFit/>
          </a:bodyPr>
          <a:lstStyle/>
          <a:p>
            <a:r>
              <a:rPr lang="en-US" sz="1400" i="1" baseline="0" dirty="0"/>
              <a:t>Source: Ed </a:t>
            </a:r>
            <a:r>
              <a:rPr lang="en-US" sz="1400" i="1" baseline="0" dirty="0" err="1"/>
              <a:t>Warnicke</a:t>
            </a:r>
            <a:r>
              <a:rPr lang="en-US" sz="1400" i="1" baseline="0" dirty="0"/>
              <a:t>, July 27, 2015. </a:t>
            </a:r>
          </a:p>
        </p:txBody>
      </p:sp>
      <p:sp>
        <p:nvSpPr>
          <p:cNvPr id="44" name="Slide Number Placeholder 9"/>
          <p:cNvSpPr txBox="1">
            <a:spLocks/>
          </p:cNvSpPr>
          <p:nvPr/>
        </p:nvSpPr>
        <p:spPr>
          <a:xfrm>
            <a:off x="102743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a:pPr>
                <a:defRPr/>
              </a:pPr>
              <a:t>5</a:t>
            </a:fld>
            <a:endParaRPr lang="en-US" dirty="0">
              <a:solidFill>
                <a:schemeClr val="bg2"/>
              </a:solidFill>
            </a:endParaRPr>
          </a:p>
        </p:txBody>
      </p:sp>
    </p:spTree>
    <p:extLst>
      <p:ext uri="{BB962C8B-B14F-4D97-AF65-F5344CB8AC3E}">
        <p14:creationId xmlns:p14="http://schemas.microsoft.com/office/powerpoint/2010/main" val="809539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342498" y="85614"/>
            <a:ext cx="11416620" cy="685799"/>
          </a:xfrm>
          <a:prstGeom prst="rect">
            <a:avLst/>
          </a:prstGeom>
          <a:noFill/>
          <a:ln>
            <a:noFill/>
          </a:ln>
          <a:effectLst>
            <a:outerShdw blurRad="25399" dist="12700" dir="2700000" algn="ctr" rotWithShape="0">
              <a:srgbClr val="000000">
                <a:alpha val="24705"/>
              </a:srgbClr>
            </a:outerShdw>
          </a:effectLst>
        </p:spPr>
        <p:txBody>
          <a:bodyPr lIns="91425" tIns="45700" rIns="91425" bIns="45700" anchor="ctr" anchorCtr="0">
            <a:noAutofit/>
          </a:bodyPr>
          <a:lstStyle/>
          <a:p>
            <a:pPr lvl="0" rtl="0">
              <a:spcBef>
                <a:spcPts val="0"/>
              </a:spcBef>
              <a:buSzPct val="25000"/>
              <a:buNone/>
            </a:pPr>
            <a:r>
              <a:rPr lang="en-US"/>
              <a:t>Automatic dependency tracking</a:t>
            </a:r>
          </a:p>
        </p:txBody>
      </p:sp>
      <p:sp>
        <p:nvSpPr>
          <p:cNvPr id="303" name="Shape 303"/>
          <p:cNvSpPr txBox="1">
            <a:spLocks noGrp="1"/>
          </p:cNvSpPr>
          <p:nvPr>
            <p:ph type="body" idx="1"/>
          </p:nvPr>
        </p:nvSpPr>
        <p:spPr>
          <a:xfrm>
            <a:off x="167217" y="990600"/>
            <a:ext cx="11808882" cy="5422899"/>
          </a:xfrm>
          <a:prstGeom prst="rect">
            <a:avLst/>
          </a:prstGeom>
          <a:noFill/>
          <a:ln>
            <a:noFill/>
          </a:ln>
        </p:spPr>
        <p:txBody>
          <a:bodyPr lIns="91425" tIns="45700" rIns="91425" bIns="45700" anchor="t" anchorCtr="0">
            <a:noAutofit/>
          </a:bodyPr>
          <a:lstStyle/>
          <a:p>
            <a:pPr marL="457200" lvl="0" indent="-228600" rtl="0">
              <a:spcBef>
                <a:spcPts val="0"/>
              </a:spcBef>
              <a:buClr>
                <a:schemeClr val="dk1"/>
              </a:buClr>
            </a:pPr>
            <a:r>
              <a:rPr lang="en-US"/>
              <a:t>Requirements:</a:t>
            </a:r>
          </a:p>
          <a:p>
            <a:pPr marL="914400" lvl="1" indent="-228600" rtl="0">
              <a:spcBef>
                <a:spcPts val="0"/>
              </a:spcBef>
            </a:pPr>
            <a:r>
              <a:rPr lang="en-US"/>
              <a:t>Capture all the data access</a:t>
            </a:r>
          </a:p>
          <a:p>
            <a:pPr marL="914400" lvl="1" indent="-228600" rtl="0">
              <a:spcBef>
                <a:spcPts val="0"/>
              </a:spcBef>
            </a:pPr>
            <a:r>
              <a:rPr lang="en-US"/>
              <a:t>Learn the relationship between data and function instances</a:t>
            </a:r>
          </a:p>
          <a:p>
            <a:pPr marL="457200" lvl="0" indent="-228600" rtl="0">
              <a:spcBef>
                <a:spcPts val="0"/>
              </a:spcBef>
            </a:pPr>
            <a:r>
              <a:rPr lang="en-US"/>
              <a:t>Challenges:</a:t>
            </a:r>
          </a:p>
          <a:p>
            <a:pPr marL="914400" lvl="1" indent="-228600" rtl="0">
              <a:spcBef>
                <a:spcPts val="0"/>
              </a:spcBef>
            </a:pPr>
            <a:r>
              <a:rPr lang="en-US"/>
              <a:t>How to get fine-grained dependency tracking with ODL </a:t>
            </a:r>
            <a:r>
              <a:rPr lang="en-US">
                <a:solidFill>
                  <a:srgbClr val="FF0000"/>
                </a:solidFill>
                <a:latin typeface="Consolas"/>
                <a:ea typeface="Consolas"/>
                <a:cs typeface="Consolas"/>
                <a:sym typeface="Consolas"/>
              </a:rPr>
              <a:t>DataObject</a:t>
            </a:r>
            <a:r>
              <a:rPr lang="en-US"/>
              <a:t>?</a:t>
            </a:r>
          </a:p>
          <a:p>
            <a:pPr marL="914400" lvl="1" indent="-228600" rtl="0">
              <a:spcBef>
                <a:spcPts val="0"/>
              </a:spcBef>
            </a:pPr>
            <a:r>
              <a:rPr lang="en-US"/>
              <a:t>How to track primitive types</a:t>
            </a:r>
          </a:p>
          <a:p>
            <a:pPr marL="457200" marR="0" lvl="0" indent="-228600" algn="l" rtl="0">
              <a:spcBef>
                <a:spcPts val="0"/>
              </a:spcBef>
              <a:spcAft>
                <a:spcPts val="0"/>
              </a:spcAft>
            </a:pPr>
            <a:r>
              <a:rPr lang="en-US"/>
              <a:t>Solutions:</a:t>
            </a:r>
          </a:p>
          <a:p>
            <a:pPr marL="914400" marR="0" lvl="1" indent="-431800" algn="l" rtl="0">
              <a:lnSpc>
                <a:spcPct val="100000"/>
              </a:lnSpc>
              <a:spcBef>
                <a:spcPts val="0"/>
              </a:spcBef>
              <a:spcAft>
                <a:spcPts val="0"/>
              </a:spcAft>
              <a:buClr>
                <a:srgbClr val="6E7BBD"/>
              </a:buClr>
              <a:buSzPct val="114285"/>
              <a:buFont typeface="Calibri"/>
            </a:pPr>
            <a:r>
              <a:rPr lang="en-US"/>
              <a:t>Java proxy with BA/BI codec</a:t>
            </a:r>
          </a:p>
          <a:p>
            <a:pPr marL="914400" marR="0" lvl="1" indent="-228600" algn="l" rtl="0">
              <a:spcBef>
                <a:spcPts val="0"/>
              </a:spcBef>
              <a:spcAft>
                <a:spcPts val="0"/>
              </a:spcAft>
            </a:pPr>
            <a:r>
              <a:rPr lang="en-US"/>
              <a:t>Information flow/Taint analysis</a:t>
            </a:r>
          </a:p>
        </p:txBody>
      </p:sp>
      <p:sp>
        <p:nvSpPr>
          <p:cNvPr id="304" name="Shape 304"/>
          <p:cNvSpPr txBox="1">
            <a:spLocks noGrp="1"/>
          </p:cNvSpPr>
          <p:nvPr>
            <p:ph type="sldNum" idx="4294967295"/>
          </p:nvPr>
        </p:nvSpPr>
        <p:spPr>
          <a:xfrm>
            <a:off x="9652000" y="6543785"/>
            <a:ext cx="2540000" cy="30479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600" b="0" i="0" u="none" strike="noStrike" cap="none" baseline="-25000">
                <a:solidFill>
                  <a:schemeClr val="dk1"/>
                </a:solidFill>
                <a:latin typeface="Arial"/>
                <a:ea typeface="Arial"/>
                <a:cs typeface="Arial"/>
                <a:sym typeface="Arial"/>
              </a:rPr>
              <a:t>50</a:t>
            </a:fld>
            <a:endParaRPr lang="en-US" sz="1600" b="0" i="0" u="none" strike="noStrike" cap="none" baseline="-25000">
              <a:solidFill>
                <a:schemeClr val="dk1"/>
              </a:solidFill>
              <a:latin typeface="Arial"/>
              <a:ea typeface="Arial"/>
              <a:cs typeface="Arial"/>
              <a:sym typeface="Arial"/>
            </a:endParaRPr>
          </a:p>
        </p:txBody>
      </p:sp>
    </p:spTree>
    <p:extLst>
      <p:ext uri="{BB962C8B-B14F-4D97-AF65-F5344CB8AC3E}">
        <p14:creationId xmlns:p14="http://schemas.microsoft.com/office/powerpoint/2010/main" val="19685149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342498" y="85614"/>
            <a:ext cx="11416620" cy="685799"/>
          </a:xfrm>
          <a:prstGeom prst="rect">
            <a:avLst/>
          </a:prstGeom>
          <a:noFill/>
          <a:ln>
            <a:noFill/>
          </a:ln>
          <a:effectLst>
            <a:outerShdw blurRad="25399" dist="12700" dir="2700000" algn="ctr" rotWithShape="0">
              <a:srgbClr val="000000">
                <a:alpha val="24705"/>
              </a:srgbClr>
            </a:outerShdw>
          </a:effectLst>
        </p:spPr>
        <p:txBody>
          <a:bodyPr lIns="91425" tIns="45700" rIns="91425" bIns="45700" anchor="ctr" anchorCtr="0">
            <a:noAutofit/>
          </a:bodyPr>
          <a:lstStyle/>
          <a:p>
            <a:pPr marL="0" marR="0" lvl="0" indent="0" algn="ctr" rtl="0">
              <a:spcBef>
                <a:spcPts val="0"/>
              </a:spcBef>
              <a:spcAft>
                <a:spcPts val="0"/>
              </a:spcAft>
              <a:buSzPct val="25000"/>
              <a:buNone/>
            </a:pPr>
            <a:r>
              <a:rPr lang="en-US"/>
              <a:t>Automatic restoration</a:t>
            </a:r>
          </a:p>
        </p:txBody>
      </p:sp>
      <p:sp>
        <p:nvSpPr>
          <p:cNvPr id="310" name="Shape 310"/>
          <p:cNvSpPr txBox="1">
            <a:spLocks noGrp="1"/>
          </p:cNvSpPr>
          <p:nvPr>
            <p:ph type="body" idx="1"/>
          </p:nvPr>
        </p:nvSpPr>
        <p:spPr>
          <a:xfrm>
            <a:off x="167217" y="990600"/>
            <a:ext cx="11808882" cy="5422899"/>
          </a:xfrm>
          <a:prstGeom prst="rect">
            <a:avLst/>
          </a:prstGeom>
          <a:noFill/>
          <a:ln>
            <a:noFill/>
          </a:ln>
        </p:spPr>
        <p:txBody>
          <a:bodyPr lIns="91425" tIns="45700" rIns="91425" bIns="45700" anchor="t" anchorCtr="0">
            <a:noAutofit/>
          </a:bodyPr>
          <a:lstStyle/>
          <a:p>
            <a:pPr marL="457200" marR="0" lvl="0" indent="-431800" algn="l" rtl="0">
              <a:spcBef>
                <a:spcPts val="0"/>
              </a:spcBef>
              <a:spcAft>
                <a:spcPts val="0"/>
              </a:spcAft>
              <a:buClr>
                <a:schemeClr val="dk1"/>
              </a:buClr>
              <a:buSzPct val="100000"/>
              <a:buFont typeface="Calibri"/>
            </a:pPr>
            <a:r>
              <a:rPr lang="en-US"/>
              <a:t>Requirements:</a:t>
            </a:r>
          </a:p>
          <a:p>
            <a:pPr marL="914400" marR="0" lvl="1" indent="-228600" algn="l" rtl="0">
              <a:spcBef>
                <a:spcPts val="0"/>
              </a:spcBef>
              <a:spcAft>
                <a:spcPts val="0"/>
              </a:spcAft>
            </a:pPr>
            <a:r>
              <a:rPr lang="en-US"/>
              <a:t>Clear all side-effects of dirty function instances</a:t>
            </a:r>
          </a:p>
          <a:p>
            <a:pPr marL="457200" marR="0" lvl="0" indent="-228600" algn="l" rtl="0">
              <a:spcBef>
                <a:spcPts val="0"/>
              </a:spcBef>
              <a:spcAft>
                <a:spcPts val="0"/>
              </a:spcAft>
            </a:pPr>
            <a:r>
              <a:rPr lang="en-US"/>
              <a:t>Challenges:</a:t>
            </a:r>
          </a:p>
          <a:p>
            <a:pPr marL="914400" marR="0" lvl="1" indent="-228600" algn="l" rtl="0">
              <a:spcBef>
                <a:spcPts val="0"/>
              </a:spcBef>
              <a:spcAft>
                <a:spcPts val="0"/>
              </a:spcAft>
            </a:pPr>
            <a:r>
              <a:rPr lang="en-US"/>
              <a:t>How to identify all “dirty” function instances</a:t>
            </a:r>
          </a:p>
          <a:p>
            <a:pPr marL="914400" marR="0" lvl="1" indent="-228600" algn="l" rtl="0">
              <a:spcBef>
                <a:spcPts val="0"/>
              </a:spcBef>
              <a:spcAft>
                <a:spcPts val="0"/>
              </a:spcAft>
            </a:pPr>
            <a:r>
              <a:rPr lang="en-US"/>
              <a:t>How to restore to the correct state</a:t>
            </a:r>
          </a:p>
          <a:p>
            <a:pPr marL="457200" marR="0" lvl="0" indent="-431800" algn="l" rtl="0">
              <a:spcBef>
                <a:spcPts val="0"/>
              </a:spcBef>
              <a:spcAft>
                <a:spcPts val="0"/>
              </a:spcAft>
              <a:buClr>
                <a:schemeClr val="dk1"/>
              </a:buClr>
              <a:buSzPct val="100000"/>
              <a:buFont typeface="Calibri"/>
            </a:pPr>
            <a:r>
              <a:rPr lang="en-US"/>
              <a:t>Basic ideas:</a:t>
            </a:r>
          </a:p>
          <a:p>
            <a:pPr marL="914400" marR="0" lvl="1" indent="-228600" algn="l" rtl="0">
              <a:spcBef>
                <a:spcPts val="0"/>
              </a:spcBef>
              <a:spcAft>
                <a:spcPts val="0"/>
              </a:spcAft>
            </a:pPr>
            <a:r>
              <a:rPr lang="en-US"/>
              <a:t>Trace “dirty” function instances using the data dependency graph</a:t>
            </a:r>
          </a:p>
          <a:p>
            <a:pPr marL="914400" marR="0" lvl="1" indent="-431800" algn="l" rtl="0">
              <a:spcBef>
                <a:spcPts val="0"/>
              </a:spcBef>
              <a:spcAft>
                <a:spcPts val="0"/>
              </a:spcAft>
              <a:buClr>
                <a:schemeClr val="dk1"/>
              </a:buClr>
              <a:buSzPct val="114285"/>
              <a:buFont typeface="Calibri"/>
            </a:pPr>
            <a:r>
              <a:rPr lang="en-US"/>
              <a:t>Keep records of modifications on the data tree</a:t>
            </a:r>
          </a:p>
          <a:p>
            <a:pPr marL="457200" marR="0" lvl="0" indent="0" algn="l" rtl="0">
              <a:spcBef>
                <a:spcPts val="0"/>
              </a:spcBef>
              <a:spcAft>
                <a:spcPts val="0"/>
              </a:spcAft>
              <a:buNone/>
            </a:pPr>
            <a:endParaRPr/>
          </a:p>
        </p:txBody>
      </p:sp>
      <p:sp>
        <p:nvSpPr>
          <p:cNvPr id="311" name="Shape 311"/>
          <p:cNvSpPr txBox="1">
            <a:spLocks noGrp="1"/>
          </p:cNvSpPr>
          <p:nvPr>
            <p:ph type="sldNum" idx="4294967295"/>
          </p:nvPr>
        </p:nvSpPr>
        <p:spPr>
          <a:xfrm>
            <a:off x="9652000" y="6543785"/>
            <a:ext cx="2540000" cy="30479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600" b="0" i="0" u="none" strike="noStrike" cap="none" baseline="-25000">
                <a:solidFill>
                  <a:schemeClr val="dk1"/>
                </a:solidFill>
                <a:latin typeface="Arial"/>
                <a:ea typeface="Arial"/>
                <a:cs typeface="Arial"/>
                <a:sym typeface="Arial"/>
              </a:rPr>
              <a:t>51</a:t>
            </a:fld>
            <a:endParaRPr lang="en-US" sz="1600" b="0" i="0" u="none" strike="noStrike" cap="none" baseline="-25000">
              <a:solidFill>
                <a:schemeClr val="dk1"/>
              </a:solidFill>
              <a:latin typeface="Arial"/>
              <a:ea typeface="Arial"/>
              <a:cs typeface="Arial"/>
              <a:sym typeface="Arial"/>
            </a:endParaRPr>
          </a:p>
        </p:txBody>
      </p:sp>
    </p:spTree>
    <p:extLst>
      <p:ext uri="{BB962C8B-B14F-4D97-AF65-F5344CB8AC3E}">
        <p14:creationId xmlns:p14="http://schemas.microsoft.com/office/powerpoint/2010/main" val="7956856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a:spLocks noGrp="1"/>
          </p:cNvSpPr>
          <p:nvPr>
            <p:ph type="title"/>
          </p:nvPr>
        </p:nvSpPr>
        <p:spPr>
          <a:xfrm>
            <a:off x="342498" y="85614"/>
            <a:ext cx="11416500" cy="685800"/>
          </a:xfrm>
          <a:prstGeom prst="rect">
            <a:avLst/>
          </a:prstGeom>
        </p:spPr>
        <p:txBody>
          <a:bodyPr lIns="91425" tIns="91425" rIns="91425" bIns="91425" anchor="ctr" anchorCtr="0">
            <a:noAutofit/>
          </a:bodyPr>
          <a:lstStyle/>
          <a:p>
            <a:pPr lvl="0">
              <a:spcBef>
                <a:spcPts val="0"/>
              </a:spcBef>
              <a:buNone/>
            </a:pPr>
            <a:r>
              <a:rPr lang="en-US"/>
              <a:t>Efficient Two-Phase Scheduling</a:t>
            </a:r>
          </a:p>
        </p:txBody>
      </p:sp>
      <p:sp>
        <p:nvSpPr>
          <p:cNvPr id="318" name="Shape 318"/>
          <p:cNvSpPr txBox="1">
            <a:spLocks noGrp="1"/>
          </p:cNvSpPr>
          <p:nvPr>
            <p:ph type="body" idx="1"/>
          </p:nvPr>
        </p:nvSpPr>
        <p:spPr>
          <a:xfrm>
            <a:off x="167217" y="990600"/>
            <a:ext cx="11808900" cy="5422800"/>
          </a:xfrm>
          <a:prstGeom prst="rect">
            <a:avLst/>
          </a:prstGeom>
        </p:spPr>
        <p:txBody>
          <a:bodyPr lIns="91425" tIns="91425" rIns="91425" bIns="91425" anchor="t" anchorCtr="0">
            <a:noAutofit/>
          </a:bodyPr>
          <a:lstStyle/>
          <a:p>
            <a:pPr marL="457200" lvl="0" indent="-228600" rtl="0">
              <a:spcBef>
                <a:spcPts val="0"/>
              </a:spcBef>
            </a:pPr>
            <a:r>
              <a:rPr lang="en-US"/>
              <a:t>Requirements: </a:t>
            </a:r>
          </a:p>
          <a:p>
            <a:pPr marL="914400" lvl="1" indent="-228600" rtl="0">
              <a:spcBef>
                <a:spcPts val="0"/>
              </a:spcBef>
            </a:pPr>
            <a:r>
              <a:rPr lang="en-US"/>
              <a:t>Maintain the consistency between control plane and data plane</a:t>
            </a:r>
          </a:p>
          <a:p>
            <a:pPr marL="914400" lvl="1" indent="-228600" rtl="0">
              <a:spcBef>
                <a:spcPts val="0"/>
              </a:spcBef>
            </a:pPr>
            <a:r>
              <a:rPr lang="en-US"/>
              <a:t>Reduce group commit conflicts</a:t>
            </a:r>
          </a:p>
          <a:p>
            <a:pPr marL="914400" lvl="1" indent="-228600" rtl="0">
              <a:spcBef>
                <a:spcPts val="0"/>
              </a:spcBef>
            </a:pPr>
            <a:r>
              <a:rPr lang="en-US"/>
              <a:t>Minimize the schedule makespan</a:t>
            </a:r>
          </a:p>
          <a:p>
            <a:pPr marL="457200" lvl="0" indent="-228600" rtl="0">
              <a:spcBef>
                <a:spcPts val="0"/>
              </a:spcBef>
            </a:pPr>
            <a:r>
              <a:rPr lang="en-US"/>
              <a:t>Challenges:</a:t>
            </a:r>
          </a:p>
          <a:p>
            <a:pPr marL="914400" lvl="1" indent="-228600" rtl="0">
              <a:spcBef>
                <a:spcPts val="0"/>
              </a:spcBef>
            </a:pPr>
            <a:r>
              <a:rPr lang="en-US"/>
              <a:t>Stochastic instance execution time</a:t>
            </a:r>
          </a:p>
          <a:p>
            <a:pPr marL="457200" lvl="0" indent="-228600" rtl="0">
              <a:spcBef>
                <a:spcPts val="0"/>
              </a:spcBef>
            </a:pPr>
            <a:r>
              <a:rPr lang="en-US"/>
              <a:t>Scheduling principles:</a:t>
            </a:r>
          </a:p>
          <a:p>
            <a:pPr marL="914400" lvl="1" indent="-228600" rtl="0">
              <a:spcBef>
                <a:spcPts val="0"/>
              </a:spcBef>
            </a:pPr>
            <a:r>
              <a:rPr lang="en-US"/>
              <a:t>Execute instances that writes to data plane first</a:t>
            </a:r>
          </a:p>
          <a:p>
            <a:pPr marL="914400" lvl="1" indent="-228600" rtl="0">
              <a:spcBef>
                <a:spcPts val="0"/>
              </a:spcBef>
            </a:pPr>
            <a:r>
              <a:rPr lang="en-US"/>
              <a:t>Execute instances in the same group consecutively</a:t>
            </a:r>
          </a:p>
        </p:txBody>
      </p:sp>
      <p:sp>
        <p:nvSpPr>
          <p:cNvPr id="319" name="Shape 319"/>
          <p:cNvSpPr txBox="1">
            <a:spLocks noGrp="1"/>
          </p:cNvSpPr>
          <p:nvPr>
            <p:ph type="sldNum" idx="4294967295"/>
          </p:nvPr>
        </p:nvSpPr>
        <p:spPr>
          <a:xfrm>
            <a:off x="9652000" y="6543785"/>
            <a:ext cx="2540100" cy="3048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52</a:t>
            </a:fld>
            <a:endParaRPr lang="en-US"/>
          </a:p>
        </p:txBody>
      </p:sp>
    </p:spTree>
    <p:extLst>
      <p:ext uri="{BB962C8B-B14F-4D97-AF65-F5344CB8AC3E}">
        <p14:creationId xmlns:p14="http://schemas.microsoft.com/office/powerpoint/2010/main" val="15490510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dirty="0" smtClean="0">
                <a:solidFill>
                  <a:srgbClr val="C00000"/>
                </a:solidFill>
              </a:rPr>
              <a:t>Exercise: </a:t>
            </a:r>
            <a:r>
              <a:rPr lang="en-US" sz="6000" dirty="0">
                <a:solidFill>
                  <a:srgbClr val="C00000"/>
                </a:solidFill>
              </a:rPr>
              <a:t/>
            </a:r>
            <a:br>
              <a:rPr lang="en-US" sz="6000" dirty="0">
                <a:solidFill>
                  <a:srgbClr val="C00000"/>
                </a:solidFill>
              </a:rPr>
            </a:br>
            <a:r>
              <a:rPr lang="en-US" sz="3200" dirty="0" smtClean="0">
                <a:solidFill>
                  <a:schemeClr val="tx1"/>
                </a:solidFill>
              </a:rPr>
              <a:t>- Write and test </a:t>
            </a:r>
            <a:r>
              <a:rPr lang="en-US" sz="3200" dirty="0" smtClean="0">
                <a:solidFill>
                  <a:schemeClr val="tx1"/>
                </a:solidFill>
              </a:rPr>
              <a:t>F1</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53</a:t>
            </a:fld>
            <a:endParaRPr lang="en-US" dirty="0">
              <a:solidFill>
                <a:schemeClr val="bg2"/>
              </a:solidFill>
            </a:endParaRPr>
          </a:p>
        </p:txBody>
      </p:sp>
    </p:spTree>
    <p:extLst>
      <p:ext uri="{BB962C8B-B14F-4D97-AF65-F5344CB8AC3E}">
        <p14:creationId xmlns:p14="http://schemas.microsoft.com/office/powerpoint/2010/main" val="15822275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Part 4: Summary</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54</a:t>
            </a:fld>
            <a:endParaRPr lang="en-US" dirty="0">
              <a:solidFill>
                <a:schemeClr val="bg2"/>
              </a:solidFill>
            </a:endParaRPr>
          </a:p>
        </p:txBody>
      </p:sp>
    </p:spTree>
    <p:extLst>
      <p:ext uri="{BB962C8B-B14F-4D97-AF65-F5344CB8AC3E}">
        <p14:creationId xmlns:p14="http://schemas.microsoft.com/office/powerpoint/2010/main" val="17968013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bwMode="auto">
          <a:xfrm>
            <a:off x="1797129" y="1305076"/>
            <a:ext cx="2311400" cy="2911058"/>
          </a:xfrm>
          <a:prstGeom prst="rect">
            <a:avLst/>
          </a:prstGeom>
          <a:solidFill>
            <a:schemeClr val="accent1"/>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 name="Title 1"/>
          <p:cNvSpPr>
            <a:spLocks noGrp="1"/>
          </p:cNvSpPr>
          <p:nvPr>
            <p:ph type="title"/>
          </p:nvPr>
        </p:nvSpPr>
        <p:spPr>
          <a:xfrm>
            <a:off x="1981200" y="111493"/>
            <a:ext cx="8077200" cy="580292"/>
          </a:xfrm>
        </p:spPr>
        <p:txBody>
          <a:bodyPr>
            <a:noAutofit/>
          </a:bodyPr>
          <a:lstStyle/>
          <a:p>
            <a:r>
              <a:rPr lang="en-US" sz="4000" dirty="0" smtClean="0">
                <a:ea typeface="ＭＳ Ｐゴシック" charset="0"/>
                <a:cs typeface="ＭＳ Ｐゴシック" charset="0"/>
              </a:rPr>
              <a:t>Bigger Picture</a:t>
            </a:r>
            <a:endParaRPr lang="en-US" sz="4000" dirty="0"/>
          </a:p>
        </p:txBody>
      </p:sp>
      <p:sp>
        <p:nvSpPr>
          <p:cNvPr id="8" name="Rectangle 1"/>
          <p:cNvSpPr>
            <a:spLocks noChangeArrowheads="1"/>
          </p:cNvSpPr>
          <p:nvPr/>
        </p:nvSpPr>
        <p:spPr bwMode="auto">
          <a:xfrm>
            <a:off x="2259931" y="1305075"/>
            <a:ext cx="303711" cy="235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4881429" y="1318341"/>
            <a:ext cx="2311400" cy="2897792"/>
          </a:xfrm>
          <a:prstGeom prst="rect">
            <a:avLst/>
          </a:prstGeom>
          <a:solidFill>
            <a:schemeClr val="accent5">
              <a:lumMod val="60000"/>
              <a:lumOff val="40000"/>
            </a:schemeClr>
          </a:solidFill>
          <a:ln w="349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42" name="Picture 41"/>
          <p:cNvPicPr>
            <a:picLocks noChangeAspect="1"/>
          </p:cNvPicPr>
          <p:nvPr/>
        </p:nvPicPr>
        <p:blipFill>
          <a:blip r:embed="rId3"/>
          <a:stretch>
            <a:fillRect/>
          </a:stretch>
        </p:blipFill>
        <p:spPr>
          <a:xfrm>
            <a:off x="311228" y="1505498"/>
            <a:ext cx="651934" cy="513552"/>
          </a:xfrm>
          <a:prstGeom prst="rect">
            <a:avLst/>
          </a:prstGeom>
        </p:spPr>
      </p:pic>
      <p:sp>
        <p:nvSpPr>
          <p:cNvPr id="33" name="Slide Number Placeholder 9"/>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55</a:t>
            </a:fld>
            <a:endParaRPr lang="en-US" dirty="0">
              <a:solidFill>
                <a:schemeClr val="bg2"/>
              </a:solidFill>
            </a:endParaRPr>
          </a:p>
        </p:txBody>
      </p:sp>
      <p:sp>
        <p:nvSpPr>
          <p:cNvPr id="53" name="Rectangle 52"/>
          <p:cNvSpPr/>
          <p:nvPr/>
        </p:nvSpPr>
        <p:spPr>
          <a:xfrm>
            <a:off x="2186829" y="2951797"/>
            <a:ext cx="1550227"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dirty="0">
                <a:solidFill>
                  <a:srgbClr val="000090"/>
                </a:solidFill>
                <a:latin typeface="Arial" pitchFamily="-105" charset="0"/>
                <a:ea typeface="ＭＳ Ｐゴシック" pitchFamily="-105" charset="-128"/>
                <a:cs typeface="ＭＳ Ｐゴシック" pitchFamily="-105" charset="-128"/>
              </a:rPr>
              <a:t>Network</a:t>
            </a:r>
            <a:br>
              <a:rPr lang="en-US" sz="2000" baseline="0" dirty="0">
                <a:solidFill>
                  <a:srgbClr val="000090"/>
                </a:solidFill>
                <a:latin typeface="Arial" pitchFamily="-105" charset="0"/>
                <a:ea typeface="ＭＳ Ｐゴシック" pitchFamily="-105" charset="-128"/>
                <a:cs typeface="ＭＳ Ｐゴシック" pitchFamily="-105" charset="-128"/>
              </a:rPr>
            </a:br>
            <a:r>
              <a:rPr lang="en-US" sz="2000" baseline="0" dirty="0" smtClean="0">
                <a:solidFill>
                  <a:srgbClr val="000090"/>
                </a:solidFill>
                <a:latin typeface="Arial" pitchFamily="-105" charset="0"/>
                <a:ea typeface="ＭＳ Ｐゴシック" pitchFamily="-105" charset="-128"/>
                <a:cs typeface="ＭＳ Ｐゴシック" pitchFamily="-105" charset="-128"/>
              </a:rPr>
              <a:t>State</a:t>
            </a:r>
            <a:endParaRPr lang="en-US" sz="2000" kern="0" baseline="0" dirty="0">
              <a:solidFill>
                <a:srgbClr val="000090"/>
              </a:solidFill>
              <a:latin typeface="Calibri"/>
              <a:ea typeface="+mn-ea"/>
              <a:cs typeface="+mn-cs"/>
            </a:endParaRPr>
          </a:p>
        </p:txBody>
      </p:sp>
      <p:sp>
        <p:nvSpPr>
          <p:cNvPr id="54" name="Rectangle 53"/>
          <p:cNvSpPr/>
          <p:nvPr/>
        </p:nvSpPr>
        <p:spPr>
          <a:xfrm>
            <a:off x="2187405" y="1676766"/>
            <a:ext cx="157742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dirty="0" smtClean="0">
                <a:solidFill>
                  <a:srgbClr val="000090"/>
                </a:solidFill>
                <a:latin typeface="Arial" pitchFamily="-105" charset="0"/>
                <a:ea typeface="ＭＳ Ｐゴシック" pitchFamily="-105" charset="-128"/>
                <a:cs typeface="ＭＳ Ｐゴシック" pitchFamily="-105" charset="-128"/>
              </a:rPr>
              <a:t>Declarative Policy</a:t>
            </a:r>
            <a:endParaRPr lang="en-US" sz="2000" kern="0" baseline="0" dirty="0">
              <a:solidFill>
                <a:srgbClr val="000090"/>
              </a:solidFill>
              <a:latin typeface="Calibri"/>
              <a:ea typeface="+mn-ea"/>
              <a:cs typeface="+mn-cs"/>
            </a:endParaRPr>
          </a:p>
        </p:txBody>
      </p:sp>
      <p:sp>
        <p:nvSpPr>
          <p:cNvPr id="60" name="Rectangle 59"/>
          <p:cNvSpPr/>
          <p:nvPr/>
        </p:nvSpPr>
        <p:spPr bwMode="auto">
          <a:xfrm>
            <a:off x="7848600" y="1305074"/>
            <a:ext cx="2311400" cy="2911059"/>
          </a:xfrm>
          <a:prstGeom prst="rect">
            <a:avLst/>
          </a:prstGeom>
          <a:solidFill>
            <a:schemeClr val="accent1"/>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61" name="Picture 60"/>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4334793" y="4927022"/>
            <a:ext cx="2789907" cy="1482525"/>
          </a:xfrm>
          <a:prstGeom prst="rect">
            <a:avLst/>
          </a:prstGeom>
        </p:spPr>
      </p:pic>
      <p:sp>
        <p:nvSpPr>
          <p:cNvPr id="22" name="Right Arrow 21"/>
          <p:cNvSpPr/>
          <p:nvPr/>
        </p:nvSpPr>
        <p:spPr bwMode="auto">
          <a:xfrm>
            <a:off x="4108529" y="2785120"/>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2" name="Right Arrow 61"/>
          <p:cNvSpPr/>
          <p:nvPr/>
        </p:nvSpPr>
        <p:spPr bwMode="auto">
          <a:xfrm>
            <a:off x="7154648" y="2785120"/>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3" name="Rectangle 62"/>
          <p:cNvSpPr/>
          <p:nvPr/>
        </p:nvSpPr>
        <p:spPr>
          <a:xfrm>
            <a:off x="8253476" y="1798354"/>
            <a:ext cx="1589024"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sp>
        <p:nvSpPr>
          <p:cNvPr id="64" name="Rectangle 63"/>
          <p:cNvSpPr/>
          <p:nvPr/>
        </p:nvSpPr>
        <p:spPr>
          <a:xfrm>
            <a:off x="8272851" y="2951797"/>
            <a:ext cx="1589024"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sp>
        <p:nvSpPr>
          <p:cNvPr id="66" name="Right Arrow 65"/>
          <p:cNvSpPr/>
          <p:nvPr/>
        </p:nvSpPr>
        <p:spPr bwMode="auto">
          <a:xfrm rot="13310123">
            <a:off x="3303546" y="4594331"/>
            <a:ext cx="1108440"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7" name="Right Arrow 66"/>
          <p:cNvSpPr/>
          <p:nvPr/>
        </p:nvSpPr>
        <p:spPr bwMode="auto">
          <a:xfrm rot="8033984">
            <a:off x="7332369" y="4684705"/>
            <a:ext cx="1070404"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3" name="Right Arrow 72"/>
          <p:cNvSpPr/>
          <p:nvPr/>
        </p:nvSpPr>
        <p:spPr bwMode="auto">
          <a:xfrm>
            <a:off x="1005731" y="1544035"/>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6" name="Vertical Scroll 75"/>
          <p:cNvSpPr/>
          <p:nvPr/>
        </p:nvSpPr>
        <p:spPr bwMode="auto">
          <a:xfrm>
            <a:off x="5951853" y="1526032"/>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Maple</a:t>
            </a:r>
            <a:b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b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2" name="Vertical Scroll 71"/>
          <p:cNvSpPr/>
          <p:nvPr/>
        </p:nvSpPr>
        <p:spPr bwMode="auto">
          <a:xfrm>
            <a:off x="5403183" y="2283485"/>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4" name="Vertical Scroll 73"/>
          <p:cNvSpPr/>
          <p:nvPr/>
        </p:nvSpPr>
        <p:spPr bwMode="auto">
          <a:xfrm>
            <a:off x="4971042" y="3027436"/>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 name="Rectangle 2"/>
          <p:cNvSpPr/>
          <p:nvPr/>
        </p:nvSpPr>
        <p:spPr>
          <a:xfrm>
            <a:off x="6239619" y="3758620"/>
            <a:ext cx="953210" cy="461665"/>
          </a:xfrm>
          <a:prstGeom prst="rect">
            <a:avLst/>
          </a:prstGeom>
        </p:spPr>
        <p:txBody>
          <a:bodyPr wrap="none">
            <a:spAutoFit/>
          </a:bodyPr>
          <a:lstStyle/>
          <a:p>
            <a:r>
              <a:rPr lang="en-US" baseline="0" dirty="0" smtClean="0">
                <a:solidFill>
                  <a:srgbClr val="000090"/>
                </a:solidFill>
                <a:latin typeface="Arial" pitchFamily="-105" charset="0"/>
                <a:ea typeface="ＭＳ Ｐゴシック" pitchFamily="-105" charset="-128"/>
                <a:cs typeface="ＭＳ Ｐゴシック" pitchFamily="-105" charset="-128"/>
              </a:rPr>
              <a:t>FAST</a:t>
            </a:r>
            <a:endParaRPr lang="en-US" dirty="0"/>
          </a:p>
        </p:txBody>
      </p:sp>
      <p:sp>
        <p:nvSpPr>
          <p:cNvPr id="4" name="TextBox 3"/>
          <p:cNvSpPr txBox="1"/>
          <p:nvPr/>
        </p:nvSpPr>
        <p:spPr>
          <a:xfrm>
            <a:off x="5098002" y="5411738"/>
            <a:ext cx="1263487" cy="461665"/>
          </a:xfrm>
          <a:prstGeom prst="rect">
            <a:avLst/>
          </a:prstGeom>
          <a:noFill/>
        </p:spPr>
        <p:txBody>
          <a:bodyPr wrap="none" rtlCol="0">
            <a:spAutoFit/>
          </a:bodyPr>
          <a:lstStyle/>
          <a:p>
            <a:r>
              <a:rPr lang="en-US" baseline="0" dirty="0" smtClean="0"/>
              <a:t>network</a:t>
            </a:r>
            <a:endParaRPr lang="en-US" baseline="0" dirty="0"/>
          </a:p>
        </p:txBody>
      </p:sp>
    </p:spTree>
    <p:extLst>
      <p:ext uri="{BB962C8B-B14F-4D97-AF65-F5344CB8AC3E}">
        <p14:creationId xmlns:p14="http://schemas.microsoft.com/office/powerpoint/2010/main" val="1963193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Summary</a:t>
            </a:r>
            <a:endParaRPr lang="en-US" sz="3200" dirty="0"/>
          </a:p>
        </p:txBody>
      </p:sp>
      <p:sp>
        <p:nvSpPr>
          <p:cNvPr id="30" name="Content Placeholder 1"/>
          <p:cNvSpPr>
            <a:spLocks noGrp="1"/>
          </p:cNvSpPr>
          <p:nvPr>
            <p:ph idx="1"/>
          </p:nvPr>
        </p:nvSpPr>
        <p:spPr/>
        <p:txBody>
          <a:bodyPr/>
          <a:lstStyle/>
          <a:p>
            <a:r>
              <a:rPr lang="en-US" b="1" dirty="0" smtClean="0"/>
              <a:t>The FAST Maple programming model</a:t>
            </a:r>
          </a:p>
          <a:p>
            <a:r>
              <a:rPr lang="en-US" b="1" dirty="0" smtClean="0"/>
              <a:t>The Maple system</a:t>
            </a:r>
            <a:r>
              <a:rPr lang="en-US" dirty="0" smtClean="0"/>
              <a:t>: a wrapper-based approach to convert </a:t>
            </a:r>
            <a:r>
              <a:rPr lang="en-US" dirty="0" err="1" smtClean="0"/>
              <a:t>datapath</a:t>
            </a:r>
            <a:r>
              <a:rPr lang="en-US" dirty="0" smtClean="0"/>
              <a:t>-oblivious programs to </a:t>
            </a:r>
            <a:r>
              <a:rPr lang="en-US" dirty="0"/>
              <a:t>low-level </a:t>
            </a:r>
            <a:r>
              <a:rPr lang="en-US" dirty="0" err="1"/>
              <a:t>datapath</a:t>
            </a:r>
            <a:r>
              <a:rPr lang="en-US" dirty="0"/>
              <a:t> </a:t>
            </a:r>
            <a:r>
              <a:rPr lang="en-US" dirty="0" smtClean="0"/>
              <a:t>OF rules</a:t>
            </a:r>
          </a:p>
          <a:p>
            <a:pPr lvl="1"/>
            <a:r>
              <a:rPr lang="en-US" dirty="0" smtClean="0"/>
              <a:t>See the Magellan talk on Wednesday on extension</a:t>
            </a:r>
            <a:endParaRPr lang="en-US" dirty="0"/>
          </a:p>
          <a:p>
            <a:r>
              <a:rPr lang="en-US" b="1" dirty="0"/>
              <a:t>The FAST </a:t>
            </a:r>
            <a:r>
              <a:rPr lang="en-US" b="1" dirty="0" smtClean="0"/>
              <a:t>system: </a:t>
            </a:r>
            <a:r>
              <a:rPr lang="en-US" dirty="0" smtClean="0"/>
              <a:t>a function </a:t>
            </a:r>
            <a:r>
              <a:rPr lang="en-US" dirty="0"/>
              <a:t>store </a:t>
            </a:r>
            <a:r>
              <a:rPr lang="en-US" dirty="0" smtClean="0"/>
              <a:t>system to compose, and automate data-driven service functions</a:t>
            </a:r>
          </a:p>
          <a:p>
            <a:pPr lvl="1"/>
            <a:r>
              <a:rPr lang="en-US" dirty="0"/>
              <a:t>See the </a:t>
            </a:r>
            <a:r>
              <a:rPr lang="en-US" dirty="0" smtClean="0"/>
              <a:t>FAST </a:t>
            </a:r>
            <a:r>
              <a:rPr lang="en-US" dirty="0"/>
              <a:t>talk on </a:t>
            </a:r>
            <a:r>
              <a:rPr lang="en-US" dirty="0" smtClean="0"/>
              <a:t>Wednesday on more details</a:t>
            </a:r>
            <a:endParaRPr lang="en-US" dirty="0"/>
          </a:p>
          <a:p>
            <a:r>
              <a:rPr lang="en-US" b="1" dirty="0"/>
              <a:t>A Web-based (c9 based) based SDN </a:t>
            </a:r>
            <a:r>
              <a:rPr lang="en-US" b="1" dirty="0" smtClean="0"/>
              <a:t>IDE</a:t>
            </a:r>
          </a:p>
          <a:p>
            <a:endParaRPr lang="en-US" dirty="0" smtClean="0"/>
          </a:p>
          <a:p>
            <a:r>
              <a:rPr lang="en-US" dirty="0" smtClean="0"/>
              <a:t>Additional documents will be made available soon.</a:t>
            </a:r>
          </a:p>
        </p:txBody>
      </p:sp>
      <p:sp>
        <p:nvSpPr>
          <p:cNvPr id="7" name="Slide Number Placeholder 6"/>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56</a:t>
            </a:fld>
            <a:endParaRPr lang="en-US" dirty="0">
              <a:solidFill>
                <a:schemeClr val="bg2"/>
              </a:solidFill>
            </a:endParaRPr>
          </a:p>
        </p:txBody>
      </p:sp>
    </p:spTree>
    <p:extLst>
      <p:ext uri="{BB962C8B-B14F-4D97-AF65-F5344CB8AC3E}">
        <p14:creationId xmlns:p14="http://schemas.microsoft.com/office/powerpoint/2010/main" val="6148589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222751" y="2816114"/>
            <a:ext cx="3117849" cy="685800"/>
          </a:xfrm>
          <a:solidFill>
            <a:schemeClr val="tx2">
              <a:lumMod val="60000"/>
              <a:lumOff val="40000"/>
            </a:schemeClr>
          </a:solidFill>
        </p:spPr>
        <p:txBody>
          <a:bodyPr/>
          <a:lstStyle/>
          <a:p>
            <a:pPr>
              <a:defRPr/>
            </a:pPr>
            <a:r>
              <a:rPr lang="en-US" altLang="zh-CN" dirty="0" smtClean="0">
                <a:solidFill>
                  <a:srgbClr val="C00000"/>
                </a:solidFill>
                <a:latin typeface="Georgia" charset="0"/>
                <a:ea typeface="ＭＳ Ｐゴシック" charset="0"/>
                <a:cs typeface="ＭＳ Ｐゴシック" charset="0"/>
              </a:rPr>
              <a:t>Thank You</a:t>
            </a:r>
            <a:endParaRPr lang="en-US" dirty="0">
              <a:solidFill>
                <a:srgbClr val="C00000"/>
              </a:solidFill>
              <a:latin typeface="Georgia" charset="0"/>
              <a:ea typeface="ＭＳ Ｐゴシック" charset="0"/>
              <a:cs typeface="ＭＳ Ｐゴシック" charset="0"/>
            </a:endParaRPr>
          </a:p>
        </p:txBody>
      </p:sp>
      <p:sp>
        <p:nvSpPr>
          <p:cNvPr id="2" name="Slide Number Placeholder 1"/>
          <p:cNvSpPr>
            <a:spLocks noGrp="1"/>
          </p:cNvSpPr>
          <p:nvPr>
            <p:ph type="sldNum" sz="quarter" idx="10"/>
          </p:nvPr>
        </p:nvSpPr>
        <p:spPr/>
        <p:txBody>
          <a:bodyPr/>
          <a:lstStyle/>
          <a:p>
            <a:pPr>
              <a:defRPr/>
            </a:pPr>
            <a:fld id="{09F64BDA-7C03-0348-A74F-EE75429B1384}" type="slidenum">
              <a:rPr lang="en-US" smtClean="0">
                <a:solidFill>
                  <a:prstClr val="black"/>
                </a:solidFill>
              </a:rPr>
              <a:pPr>
                <a:defRPr/>
              </a:pPr>
              <a:t>57</a:t>
            </a:fld>
            <a:endParaRPr lang="en-US">
              <a:solidFill>
                <a:srgbClr val="EEECE1"/>
              </a:solidFill>
            </a:endParaRPr>
          </a:p>
        </p:txBody>
      </p:sp>
    </p:spTree>
    <p:extLst>
      <p:ext uri="{BB962C8B-B14F-4D97-AF65-F5344CB8AC3E}">
        <p14:creationId xmlns:p14="http://schemas.microsoft.com/office/powerpoint/2010/main" val="5807046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Maple Details</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58</a:t>
            </a:fld>
            <a:endParaRPr lang="en-US" dirty="0">
              <a:solidFill>
                <a:schemeClr val="bg2"/>
              </a:solidFill>
            </a:endParaRPr>
          </a:p>
        </p:txBody>
      </p:sp>
    </p:spTree>
    <p:extLst>
      <p:ext uri="{BB962C8B-B14F-4D97-AF65-F5344CB8AC3E}">
        <p14:creationId xmlns:p14="http://schemas.microsoft.com/office/powerpoint/2010/main" val="8461856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Problem: Simple In-order Traversal </a:t>
            </a:r>
            <a:br>
              <a:rPr lang="en-US" sz="2800" dirty="0"/>
            </a:br>
            <a:r>
              <a:rPr lang="en-US" sz="2800" dirty="0"/>
              <a:t>Generates Unstable Rules</a:t>
            </a:r>
            <a:endParaRPr lang="en-US" sz="3600" dirty="0"/>
          </a:p>
        </p:txBody>
      </p:sp>
      <p:pic>
        <p:nvPicPr>
          <p:cNvPr id="6" name="Picture 5"/>
          <p:cNvPicPr>
            <a:picLocks noChangeAspect="1"/>
          </p:cNvPicPr>
          <p:nvPr/>
        </p:nvPicPr>
        <p:blipFill rotWithShape="1">
          <a:blip r:embed="rId3"/>
          <a:srcRect t="7785" r="49382"/>
          <a:stretch/>
        </p:blipFill>
        <p:spPr>
          <a:xfrm>
            <a:off x="1665111" y="1128889"/>
            <a:ext cx="4628444" cy="3994609"/>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59</a:t>
            </a:fld>
            <a:endParaRPr lang="en-US" dirty="0">
              <a:solidFill>
                <a:schemeClr val="bg2"/>
              </a:solidFill>
            </a:endParaRPr>
          </a:p>
        </p:txBody>
      </p:sp>
      <p:sp>
        <p:nvSpPr>
          <p:cNvPr id="3" name="Left Brace 2"/>
          <p:cNvSpPr/>
          <p:nvPr/>
        </p:nvSpPr>
        <p:spPr bwMode="auto">
          <a:xfrm>
            <a:off x="6378222" y="5023557"/>
            <a:ext cx="353004" cy="914400"/>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 name="Rectangle 4"/>
          <p:cNvSpPr/>
          <p:nvPr/>
        </p:nvSpPr>
        <p:spPr>
          <a:xfrm>
            <a:off x="4427688" y="5009500"/>
            <a:ext cx="1921019" cy="1200328"/>
          </a:xfrm>
          <a:prstGeom prst="rect">
            <a:avLst/>
          </a:prstGeom>
        </p:spPr>
        <p:txBody>
          <a:bodyPr wrap="none">
            <a:spAutoFit/>
          </a:bodyPr>
          <a:lstStyle/>
          <a:p>
            <a:pPr algn="r"/>
            <a:r>
              <a:rPr lang="en-US" kern="0" baseline="0" dirty="0">
                <a:solidFill>
                  <a:prstClr val="black"/>
                </a:solidFill>
                <a:latin typeface="Calibri"/>
                <a:ea typeface="+mn-ea"/>
                <a:cs typeface="+mn-cs"/>
              </a:rPr>
              <a:t>disjoint, </a:t>
            </a:r>
            <a:br>
              <a:rPr lang="en-US" kern="0" baseline="0" dirty="0">
                <a:solidFill>
                  <a:prstClr val="black"/>
                </a:solidFill>
                <a:latin typeface="Calibri"/>
                <a:ea typeface="+mn-ea"/>
                <a:cs typeface="+mn-cs"/>
              </a:rPr>
            </a:br>
            <a:r>
              <a:rPr lang="en-US" kern="0" baseline="0" dirty="0">
                <a:solidFill>
                  <a:prstClr val="black"/>
                </a:solidFill>
                <a:latin typeface="Calibri"/>
                <a:ea typeface="+mn-ea"/>
                <a:cs typeface="+mn-cs"/>
              </a:rPr>
              <a:t>could use </a:t>
            </a:r>
            <a:br>
              <a:rPr lang="en-US" kern="0" baseline="0" dirty="0">
                <a:solidFill>
                  <a:prstClr val="black"/>
                </a:solidFill>
                <a:latin typeface="Calibri"/>
                <a:ea typeface="+mn-ea"/>
                <a:cs typeface="+mn-cs"/>
              </a:rPr>
            </a:br>
            <a:r>
              <a:rPr lang="en-US" kern="0" baseline="0" dirty="0">
                <a:solidFill>
                  <a:prstClr val="black"/>
                </a:solidFill>
                <a:latin typeface="Calibri"/>
                <a:ea typeface="+mn-ea"/>
                <a:cs typeface="+mn-cs"/>
              </a:rPr>
              <a:t>same priority.</a:t>
            </a:r>
            <a:endParaRPr lang="en-US" dirty="0"/>
          </a:p>
        </p:txBody>
      </p:sp>
      <p:pic>
        <p:nvPicPr>
          <p:cNvPr id="7" name="Picture 6"/>
          <p:cNvPicPr>
            <a:picLocks noChangeAspect="1"/>
          </p:cNvPicPr>
          <p:nvPr/>
        </p:nvPicPr>
        <p:blipFill rotWithShape="1">
          <a:blip r:embed="rId3"/>
          <a:srcRect l="56821"/>
          <a:stretch/>
        </p:blipFill>
        <p:spPr>
          <a:xfrm>
            <a:off x="6719712" y="1199445"/>
            <a:ext cx="3948289" cy="4866673"/>
          </a:xfrm>
          <a:prstGeom prst="rect">
            <a:avLst/>
          </a:prstGeom>
        </p:spPr>
      </p:pic>
      <p:sp>
        <p:nvSpPr>
          <p:cNvPr id="8" name="Rectangle 7"/>
          <p:cNvSpPr/>
          <p:nvPr/>
        </p:nvSpPr>
        <p:spPr bwMode="auto">
          <a:xfrm>
            <a:off x="4967268" y="2706157"/>
            <a:ext cx="1478793"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Oval 8"/>
          <p:cNvSpPr/>
          <p:nvPr/>
        </p:nvSpPr>
        <p:spPr bwMode="auto">
          <a:xfrm rot="1268915">
            <a:off x="4303890" y="2864556"/>
            <a:ext cx="691445" cy="352778"/>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ectangle 9"/>
          <p:cNvSpPr/>
          <p:nvPr/>
        </p:nvSpPr>
        <p:spPr bwMode="auto">
          <a:xfrm>
            <a:off x="6742446" y="3945113"/>
            <a:ext cx="3925555"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452764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a:spLocks noChangeArrowheads="1"/>
          </p:cNvSpPr>
          <p:nvPr/>
        </p:nvSpPr>
        <p:spPr bwMode="auto">
          <a:xfrm>
            <a:off x="2132931" y="1762275"/>
            <a:ext cx="303711" cy="235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pSp>
        <p:nvGrpSpPr>
          <p:cNvPr id="10" name="Group 9"/>
          <p:cNvGrpSpPr/>
          <p:nvPr/>
        </p:nvGrpSpPr>
        <p:grpSpPr>
          <a:xfrm>
            <a:off x="1219200" y="901700"/>
            <a:ext cx="9601200" cy="5447583"/>
            <a:chOff x="403411" y="2925343"/>
            <a:chExt cx="5438588" cy="3672524"/>
          </a:xfrm>
        </p:grpSpPr>
        <p:pic>
          <p:nvPicPr>
            <p:cNvPr id="11" name="Picture 10"/>
            <p:cNvPicPr>
              <a:picLocks noChangeAspect="1"/>
            </p:cNvPicPr>
            <p:nvPr/>
          </p:nvPicPr>
          <p:blipFill>
            <a:blip r:embed="rId3"/>
            <a:stretch>
              <a:fillRect/>
            </a:stretch>
          </p:blipFill>
          <p:spPr>
            <a:xfrm>
              <a:off x="403411" y="2925343"/>
              <a:ext cx="5244354" cy="3505021"/>
            </a:xfrm>
            <a:prstGeom prst="rect">
              <a:avLst/>
            </a:prstGeom>
          </p:spPr>
        </p:pic>
        <p:sp>
          <p:nvSpPr>
            <p:cNvPr id="12" name="Rectangle 11"/>
            <p:cNvSpPr/>
            <p:nvPr/>
          </p:nvSpPr>
          <p:spPr>
            <a:xfrm>
              <a:off x="463176" y="6390377"/>
              <a:ext cx="5378823" cy="207490"/>
            </a:xfrm>
            <a:prstGeom prst="rect">
              <a:avLst/>
            </a:prstGeom>
          </p:spPr>
          <p:txBody>
            <a:bodyPr wrap="square">
              <a:spAutoFit/>
            </a:bodyPr>
            <a:lstStyle/>
            <a:p>
              <a:pPr fontAlgn="auto">
                <a:spcBef>
                  <a:spcPts val="0"/>
                </a:spcBef>
                <a:spcAft>
                  <a:spcPts val="0"/>
                </a:spcAft>
                <a:defRPr/>
              </a:pPr>
              <a:r>
                <a:rPr lang="en-US" sz="1400" i="1" kern="0" baseline="0" dirty="0" smtClean="0">
                  <a:solidFill>
                    <a:sysClr val="windowText" lastClr="000000"/>
                  </a:solidFill>
                </a:rPr>
                <a:t>Source: https</a:t>
              </a:r>
              <a:r>
                <a:rPr lang="en-US" sz="1400" i="1" kern="0" baseline="0" dirty="0">
                  <a:solidFill>
                    <a:sysClr val="windowText" lastClr="000000"/>
                  </a:solidFill>
                </a:rPr>
                <a:t>://</a:t>
              </a:r>
              <a:r>
                <a:rPr lang="en-US" sz="1400" i="1" kern="0" baseline="0" dirty="0" err="1">
                  <a:solidFill>
                    <a:sysClr val="windowText" lastClr="000000"/>
                  </a:solidFill>
                </a:rPr>
                <a:t>wiki.opendaylight.org</a:t>
              </a:r>
              <a:r>
                <a:rPr lang="en-US" sz="1400" i="1" kern="0" baseline="0" dirty="0">
                  <a:solidFill>
                    <a:sysClr val="windowText" lastClr="000000"/>
                  </a:solidFill>
                </a:rPr>
                <a:t>/view/</a:t>
              </a:r>
              <a:r>
                <a:rPr lang="en-US" sz="1400" i="1" kern="0" baseline="0" dirty="0" err="1">
                  <a:solidFill>
                    <a:sysClr val="windowText" lastClr="000000"/>
                  </a:solidFill>
                </a:rPr>
                <a:t>OpenDaylight_Controller:Architectural_Framework</a:t>
              </a:r>
              <a:endParaRPr lang="en-US" sz="1400" i="1" kern="0" baseline="0" dirty="0">
                <a:solidFill>
                  <a:sysClr val="windowText" lastClr="000000"/>
                </a:solidFill>
              </a:endParaRPr>
            </a:p>
          </p:txBody>
        </p:sp>
      </p:grpSp>
      <p:sp>
        <p:nvSpPr>
          <p:cNvPr id="7" name="Slide Number Placeholder 9"/>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6</a:t>
            </a:fld>
            <a:endParaRPr lang="en-US" dirty="0">
              <a:solidFill>
                <a:schemeClr val="bg2"/>
              </a:solidFill>
            </a:endParaRPr>
          </a:p>
        </p:txBody>
      </p:sp>
      <p:sp>
        <p:nvSpPr>
          <p:cNvPr id="9" name="Title 1"/>
          <p:cNvSpPr>
            <a:spLocks noGrp="1"/>
          </p:cNvSpPr>
          <p:nvPr>
            <p:ph type="title"/>
          </p:nvPr>
        </p:nvSpPr>
        <p:spPr>
          <a:xfrm>
            <a:off x="342499" y="85614"/>
            <a:ext cx="11416621" cy="685800"/>
          </a:xfrm>
        </p:spPr>
        <p:txBody>
          <a:bodyPr>
            <a:normAutofit/>
          </a:bodyPr>
          <a:lstStyle/>
          <a:p>
            <a:r>
              <a:rPr lang="en-US" sz="3600" dirty="0" smtClean="0">
                <a:ea typeface="ＭＳ Ｐゴシック" charset="0"/>
                <a:cs typeface="ＭＳ Ｐゴシック" charset="0"/>
              </a:rPr>
              <a:t>Key </a:t>
            </a:r>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Programming Abstraction: Data Store</a:t>
            </a:r>
            <a:endParaRPr lang="en-US" sz="1400" dirty="0"/>
          </a:p>
        </p:txBody>
      </p:sp>
    </p:spTree>
    <p:extLst>
      <p:ext uri="{BB962C8B-B14F-4D97-AF65-F5344CB8AC3E}">
        <p14:creationId xmlns:p14="http://schemas.microsoft.com/office/powerpoint/2010/main" val="1396050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Solution: Minimizing Priority Levels: </a:t>
            </a:r>
            <a:br>
              <a:rPr lang="en-US" sz="2400" dirty="0"/>
            </a:br>
            <a:r>
              <a:rPr lang="en-US" sz="2400" dirty="0"/>
              <a:t>Increasing at T Nodes Only</a:t>
            </a:r>
          </a:p>
        </p:txBody>
      </p:sp>
      <p:pic>
        <p:nvPicPr>
          <p:cNvPr id="6" name="Picture 5"/>
          <p:cNvPicPr>
            <a:picLocks noChangeAspect="1"/>
          </p:cNvPicPr>
          <p:nvPr/>
        </p:nvPicPr>
        <p:blipFill>
          <a:blip r:embed="rId3"/>
          <a:stretch>
            <a:fillRect/>
          </a:stretch>
        </p:blipFill>
        <p:spPr>
          <a:xfrm>
            <a:off x="1524000" y="762001"/>
            <a:ext cx="9144000" cy="5332333"/>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60</a:t>
            </a:fld>
            <a:endParaRPr lang="en-US" dirty="0">
              <a:solidFill>
                <a:schemeClr val="bg2"/>
              </a:solidFill>
            </a:endParaRPr>
          </a:p>
        </p:txBody>
      </p:sp>
    </p:spTree>
    <p:extLst>
      <p:ext uri="{BB962C8B-B14F-4D97-AF65-F5344CB8AC3E}">
        <p14:creationId xmlns:p14="http://schemas.microsoft.com/office/powerpoint/2010/main" val="1608226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1524000" y="1168401"/>
            <a:ext cx="9144000" cy="4519667"/>
          </a:xfrm>
          <a:prstGeom prst="rect">
            <a:avLst/>
          </a:prstGeom>
        </p:spPr>
      </p:pic>
      <p:sp>
        <p:nvSpPr>
          <p:cNvPr id="5" name="Rectangle 4"/>
          <p:cNvSpPr/>
          <p:nvPr/>
        </p:nvSpPr>
        <p:spPr bwMode="auto">
          <a:xfrm rot="17580000">
            <a:off x="4756126" y="2904449"/>
            <a:ext cx="299201" cy="1469032"/>
          </a:xfrm>
          <a:prstGeom prst="rect">
            <a:avLst/>
          </a:prstGeom>
          <a:solidFill>
            <a:schemeClr val="bg1"/>
          </a:solidFill>
          <a:ln w="9525" cap="flat" cmpd="sng" algn="ctr">
            <a:noFill/>
            <a:prstDash val="solid"/>
            <a:round/>
            <a:headEnd type="none" w="med" len="med"/>
            <a:tailEnd type="none" w="med" len="med"/>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4830181" y="3415998"/>
            <a:ext cx="5747501"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61</a:t>
            </a:fld>
            <a:endParaRPr lang="en-US" dirty="0">
              <a:solidFill>
                <a:schemeClr val="bg2"/>
              </a:solidFill>
            </a:endParaRPr>
          </a:p>
        </p:txBody>
      </p:sp>
    </p:spTree>
    <p:extLst>
      <p:ext uri="{BB962C8B-B14F-4D97-AF65-F5344CB8AC3E}">
        <p14:creationId xmlns:p14="http://schemas.microsoft.com/office/powerpoint/2010/main" val="1422361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1524000" y="1168401"/>
            <a:ext cx="9144000" cy="4519667"/>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62</a:t>
            </a:fld>
            <a:endParaRPr lang="en-US" dirty="0">
              <a:solidFill>
                <a:schemeClr val="bg2"/>
              </a:solidFill>
            </a:endParaRPr>
          </a:p>
        </p:txBody>
      </p:sp>
    </p:spTree>
    <p:extLst>
      <p:ext uri="{BB962C8B-B14F-4D97-AF65-F5344CB8AC3E}">
        <p14:creationId xmlns:p14="http://schemas.microsoft.com/office/powerpoint/2010/main" val="1399214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Algorithmic Policy in Java</a:t>
            </a:r>
          </a:p>
        </p:txBody>
      </p:sp>
      <p:sp>
        <p:nvSpPr>
          <p:cNvPr id="59394" name="Rectangle 2"/>
          <p:cNvSpPr>
            <a:spLocks/>
          </p:cNvSpPr>
          <p:nvPr/>
        </p:nvSpPr>
        <p:spPr bwMode="auto">
          <a:xfrm>
            <a:off x="2593611" y="1016000"/>
            <a:ext cx="7072500" cy="4642555"/>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Route</a:t>
            </a:r>
            <a:r>
              <a:rPr lang="en-US" sz="1800" baseline="0" dirty="0">
                <a:latin typeface="Menlo Regular" charset="0"/>
                <a:cs typeface="Menlo Regular" charset="0"/>
                <a:sym typeface="Menlo Regular" charset="0"/>
              </a:rPr>
              <a:t> f(</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a:t>
            </a:r>
            <a:r>
              <a:rPr lang="en-US" sz="1800" baseline="0" dirty="0" err="1">
                <a:latin typeface="Menlo Bold" charset="0"/>
                <a:cs typeface="Menlo Bold" charset="0"/>
                <a:sym typeface="Menlo Bold" charset="0"/>
              </a:rPr>
              <a:t>p.tcpDstIs</a:t>
            </a:r>
            <a:r>
              <a:rPr lang="en-US" sz="1800" baseline="0" dirty="0">
                <a:latin typeface="Menlo Regular" charset="0"/>
                <a:cs typeface="Menlo Regular" charset="0"/>
                <a:sym typeface="Menlo Regular" charset="0"/>
              </a:rPr>
              <a:t>(</a:t>
            </a:r>
            <a:r>
              <a:rPr lang="en-US" sz="1800" baseline="0" dirty="0">
                <a:solidFill>
                  <a:srgbClr val="786DC4"/>
                </a:solidFill>
                <a:latin typeface="Menlo Regular" charset="0"/>
                <a:cs typeface="Menlo Regular" charset="0"/>
                <a:sym typeface="Menlo Regular" charset="0"/>
              </a:rPr>
              <a:t>22</a:t>
            </a: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null</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 </a:t>
            </a:r>
            <a:r>
              <a:rPr lang="en-US" sz="1800" baseline="0" dirty="0" err="1">
                <a:latin typeface="Menlo Bold" charset="0"/>
                <a:cs typeface="Menlo Bold" charset="0"/>
                <a:sym typeface="Menlo Bold" charset="0"/>
              </a:rPr>
              <a:t>hostTable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 </a:t>
            </a:r>
            <a:r>
              <a:rPr lang="en-US" sz="1800" baseline="0" dirty="0" err="1">
                <a:latin typeface="Menlo Bold" charset="0"/>
                <a:cs typeface="Menlo Bold" charset="0"/>
                <a:sym typeface="Menlo Bold" charset="0"/>
              </a:rPr>
              <a:t>hostTable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Route </a:t>
            </a:r>
            <a:r>
              <a:rPr lang="en-US" sz="1800" baseline="0" dirty="0">
                <a:latin typeface="Menlo Regular" charset="0"/>
                <a:cs typeface="Menlo Regular" charset="0"/>
                <a:sym typeface="Menlo Regular" charset="0"/>
              </a:rPr>
              <a:t>path    = </a:t>
            </a:r>
            <a:r>
              <a:rPr lang="en-US" sz="1800" baseline="0" dirty="0" err="1">
                <a:latin typeface="Menlo Regular" charset="0"/>
                <a:cs typeface="Menlo Regular" charset="0"/>
                <a:sym typeface="Menlo Regular" charset="0"/>
              </a:rPr>
              <a:t>myRoutingAlg</a:t>
            </a:r>
            <a:r>
              <a:rPr lang="en-US" sz="1800" baseline="0" dirty="0">
                <a:latin typeface="Menlo Regular" charset="0"/>
                <a:cs typeface="Menlo Regular" charset="0"/>
                <a:sym typeface="Menlo Regular" charset="0"/>
              </a:rPr>
              <a:t>(</a:t>
            </a:r>
            <a:r>
              <a:rPr lang="en-US" sz="1800" baseline="0" dirty="0">
                <a:latin typeface="Menlo Bold" charset="0"/>
                <a:cs typeface="Menlo Bold" charset="0"/>
                <a:sym typeface="Menlo Bold" charset="0"/>
              </a:rPr>
              <a:t>topology</a:t>
            </a:r>
            <a:r>
              <a:rPr lang="en-US" sz="1800" baseline="0" dirty="0">
                <a:latin typeface="Menlo Regular" charset="0"/>
                <a:cs typeface="Menlo Regular" charset="0"/>
                <a:sym typeface="Menlo Regular" charset="0"/>
              </a:rPr>
              <a:t>(),</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path</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Route </a:t>
            </a:r>
            <a:r>
              <a:rPr lang="en-US" sz="1800" baseline="0" dirty="0" err="1">
                <a:latin typeface="Menlo Regular" charset="0"/>
                <a:cs typeface="Menlo Regular" charset="0"/>
                <a:sym typeface="Menlo Regular" charset="0"/>
              </a:rPr>
              <a:t>myRoutingAlg</a:t>
            </a:r>
            <a:r>
              <a:rPr lang="en-US" sz="1800" baseline="0" dirty="0">
                <a:latin typeface="Menlo Regular" charset="0"/>
                <a:cs typeface="Menlo Regular" charset="0"/>
                <a:sym typeface="Menlo Regular" charset="0"/>
              </a:rPr>
              <a:t>(</a:t>
            </a:r>
            <a:r>
              <a:rPr lang="en-US" sz="1800" baseline="0" dirty="0">
                <a:latin typeface="Menlo Bold" charset="0"/>
                <a:cs typeface="Menlo Bold" charset="0"/>
                <a:sym typeface="Menlo Bold" charset="0"/>
              </a:rPr>
              <a:t>Topology</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Location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Location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 </a:t>
            </a:r>
            <a:r>
              <a:rPr lang="en-US" sz="1800" baseline="0" dirty="0" err="1">
                <a:latin typeface="Menlo Regular" charset="0"/>
                <a:cs typeface="Menlo Regular" charset="0"/>
                <a:sym typeface="Menlo Regular" charset="0"/>
              </a:rPr>
              <a:t>isSensitive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 </a:t>
            </a:r>
            <a:r>
              <a:rPr lang="en-US" sz="1800" baseline="0" dirty="0" err="1">
                <a:latin typeface="Menlo Regular" charset="0"/>
                <a:cs typeface="Menlo Regular" charset="0"/>
                <a:sym typeface="Menlo Regular" charset="0"/>
              </a:rPr>
              <a:t>isSensitive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secureRoutingAlg</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standardRoutingAlg</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a:t>
            </a:r>
          </a:p>
        </p:txBody>
      </p:sp>
      <p:sp>
        <p:nvSpPr>
          <p:cNvPr id="5" name="Rectangle 4"/>
          <p:cNvSpPr/>
          <p:nvPr/>
        </p:nvSpPr>
        <p:spPr>
          <a:xfrm>
            <a:off x="2603112" y="5790425"/>
            <a:ext cx="7041760" cy="59083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2800" baseline="0" dirty="0">
                <a:solidFill>
                  <a:srgbClr val="000090"/>
                </a:solidFill>
                <a:latin typeface="Arial" pitchFamily="-105" charset="0"/>
                <a:ea typeface="ＭＳ Ｐゴシック" pitchFamily="-105" charset="-128"/>
                <a:cs typeface="ＭＳ Ｐゴシック" pitchFamily="-105" charset="-128"/>
              </a:rPr>
              <a:t>Does not specify anything on flow tables!</a:t>
            </a:r>
            <a:endParaRPr lang="en-US" sz="2800" kern="0" baseline="0" dirty="0">
              <a:solidFill>
                <a:srgbClr val="000090"/>
              </a:solidFill>
              <a:latin typeface="Calibri"/>
              <a:ea typeface="+mn-ea"/>
              <a:cs typeface="+mn-cs"/>
            </a:endParaRPr>
          </a:p>
        </p:txBody>
      </p:sp>
      <p:sp>
        <p:nvSpPr>
          <p:cNvPr id="6"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63</a:t>
            </a:fld>
            <a:endParaRPr lang="en-US" dirty="0">
              <a:solidFill>
                <a:schemeClr val="bg2"/>
              </a:solidFill>
            </a:endParaRPr>
          </a:p>
        </p:txBody>
      </p:sp>
    </p:spTree>
    <p:extLst>
      <p:ext uri="{BB962C8B-B14F-4D97-AF65-F5344CB8AC3E}">
        <p14:creationId xmlns:p14="http://schemas.microsoft.com/office/powerpoint/2010/main" val="320637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“Simple” WAN Link </a:t>
            </a:r>
            <a:r>
              <a:rPr lang="en-US" sz="3600" dirty="0" smtClean="0"/>
              <a:t>Adaptation [Update]</a:t>
            </a:r>
            <a:endParaRPr lang="en-US" sz="3600" dirty="0"/>
          </a:p>
        </p:txBody>
      </p:sp>
      <p:sp>
        <p:nvSpPr>
          <p:cNvPr id="5" name="Rectangle 2"/>
          <p:cNvSpPr>
            <a:spLocks/>
          </p:cNvSpPr>
          <p:nvPr/>
        </p:nvSpPr>
        <p:spPr bwMode="auto">
          <a:xfrm>
            <a:off x="1686784" y="1216854"/>
            <a:ext cx="5429448" cy="43670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endParaRPr lang="nl-NL" sz="2000" baseline="0" dirty="0">
              <a:latin typeface="Menlo Regular"/>
              <a:cs typeface="Menlo Regular"/>
            </a:endParaRPr>
          </a:p>
          <a:p>
            <a:endParaRPr lang="nl-NL" sz="2000" baseline="0" dirty="0">
              <a:latin typeface="Menlo Regular"/>
              <a:cs typeface="Menlo Regular"/>
            </a:endParaRPr>
          </a:p>
          <a:p>
            <a:r>
              <a:rPr lang="nl-NL" sz="2000" b="1" baseline="0" dirty="0" err="1">
                <a:latin typeface="Menlo Regular"/>
                <a:cs typeface="Menlo Regular"/>
              </a:rPr>
              <a:t>LossRate</a:t>
            </a:r>
            <a:r>
              <a:rPr lang="nl-NL" sz="2000" b="1" baseline="0" dirty="0">
                <a:latin typeface="Menlo Regular"/>
                <a:cs typeface="Menlo Regular"/>
              </a:rPr>
              <a:t>[]</a:t>
            </a:r>
            <a:r>
              <a:rPr lang="nl-NL" sz="2000" baseline="0" dirty="0">
                <a:latin typeface="Menlo Regular"/>
                <a:cs typeface="Menlo Regular"/>
              </a:rPr>
              <a:t> </a:t>
            </a:r>
            <a:r>
              <a:rPr lang="nl-NL" sz="2000" baseline="0" dirty="0" err="1">
                <a:latin typeface="Menlo Regular"/>
                <a:cs typeface="Menlo Regular"/>
              </a:rPr>
              <a:t>lossRates</a:t>
            </a:r>
            <a:r>
              <a:rPr lang="en-US" sz="2000" baseline="0" dirty="0">
                <a:latin typeface="Menlo Regular"/>
                <a:cs typeface="Menlo Regular"/>
              </a:rPr>
              <a:t>; </a:t>
            </a:r>
            <a:br>
              <a:rPr lang="en-US" sz="2000" baseline="0" dirty="0">
                <a:latin typeface="Menlo Regular"/>
                <a:cs typeface="Menlo Regular"/>
              </a:rPr>
            </a:br>
            <a:r>
              <a:rPr lang="is-IS" sz="2000" baseline="0" dirty="0">
                <a:latin typeface="Menlo Regular"/>
                <a:cs typeface="Menlo Regular"/>
              </a:rPr>
              <a:t>…</a:t>
            </a:r>
            <a:endParaRPr lang="en-US" sz="2000" baseline="0" dirty="0">
              <a:latin typeface="Menlo Regular"/>
              <a:cs typeface="Menlo Regular"/>
            </a:endParaRPr>
          </a:p>
          <a:p>
            <a:r>
              <a:rPr lang="en-US" sz="2000" b="1" baseline="0" dirty="0">
                <a:latin typeface="Menlo Regular"/>
                <a:cs typeface="Menlo Regular"/>
                <a:sym typeface="Menlo Regular" charset="0"/>
              </a:rPr>
              <a:t>Route</a:t>
            </a: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onPacket</a:t>
            </a:r>
            <a:r>
              <a:rPr lang="en-US" sz="2000" baseline="0" dirty="0">
                <a:latin typeface="Menlo Regular"/>
                <a:cs typeface="Menlo Regular"/>
                <a:sym typeface="Menlo Regular" charset="0"/>
              </a:rPr>
              <a:t>(</a:t>
            </a:r>
            <a:r>
              <a:rPr lang="en-US" sz="2000" b="1" baseline="0" dirty="0">
                <a:latin typeface="Menlo Regular"/>
                <a:cs typeface="Menlo Regular"/>
                <a:sym typeface="Menlo Regular" charset="0"/>
              </a:rPr>
              <a:t>Packet</a:t>
            </a:r>
            <a:r>
              <a:rPr lang="en-US" sz="2000" baseline="0" dirty="0">
                <a:latin typeface="Menlo Regular"/>
                <a:cs typeface="Menlo Regular"/>
                <a:sym typeface="Menlo Regular" charset="0"/>
              </a:rPr>
              <a:t> p) {</a:t>
            </a:r>
          </a:p>
          <a:p>
            <a:r>
              <a:rPr lang="en-US" sz="2000" baseline="0" dirty="0">
                <a:latin typeface="Menlo Regular"/>
                <a:cs typeface="Menlo Regular"/>
                <a:sym typeface="Menlo Regular" charset="0"/>
              </a:rPr>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if</a:t>
            </a:r>
            <a:r>
              <a:rPr lang="en-US" sz="2000" baseline="0" dirty="0">
                <a:latin typeface="Menlo Regular"/>
                <a:cs typeface="Menlo Regular"/>
                <a:sym typeface="Menlo Regular" charset="0"/>
              </a:rPr>
              <a:t> ( </a:t>
            </a:r>
            <a:r>
              <a:rPr lang="en-US" sz="2000" baseline="0" dirty="0" err="1">
                <a:latin typeface="Menlo Regular"/>
                <a:cs typeface="Menlo Regular"/>
                <a:sym typeface="Menlo Regular" charset="0"/>
              </a:rPr>
              <a:t>p.tcpDstIs</a:t>
            </a:r>
            <a:r>
              <a:rPr lang="en-US" sz="2000" baseline="0" dirty="0">
                <a:latin typeface="Menlo Regular" charset="0"/>
                <a:cs typeface="Menlo Regular" charset="0"/>
                <a:sym typeface="Menlo Regular" charset="0"/>
              </a:rPr>
              <a:t>(</a:t>
            </a:r>
            <a:r>
              <a:rPr lang="en-US" sz="2000" baseline="0" dirty="0">
                <a:solidFill>
                  <a:srgbClr val="786DC4"/>
                </a:solidFill>
                <a:latin typeface="Menlo Regular" charset="0"/>
                <a:cs typeface="Menlo Regular" charset="0"/>
                <a:sym typeface="Menlo Regular" charset="0"/>
              </a:rPr>
              <a:t>22</a:t>
            </a:r>
            <a:r>
              <a:rPr lang="en-US" sz="2000" baseline="0" dirty="0">
                <a:latin typeface="Menlo Regular" charset="0"/>
                <a:cs typeface="Menlo Regular" charset="0"/>
                <a:sym typeface="Menlo Regular" charset="0"/>
              </a:rPr>
              <a:t>) </a:t>
            </a:r>
            <a:r>
              <a:rPr lang="en-US" sz="2000" baseline="0" dirty="0">
                <a:latin typeface="Menlo Regular"/>
                <a:cs typeface="Menlo Regular"/>
                <a:sym typeface="Menlo Regular" charset="0"/>
              </a:rPr>
              <a:t>)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for</a:t>
            </a:r>
            <a:r>
              <a:rPr lang="en-US" sz="2000" baseline="0" dirty="0">
                <a:latin typeface="Menlo Regular"/>
                <a:cs typeface="Menlo Regular"/>
                <a:sym typeface="Menlo Regular" charset="0"/>
              </a:rPr>
              <a:t> (</a:t>
            </a:r>
            <a:r>
              <a:rPr lang="en-US" sz="2000" baseline="0" dirty="0" err="1">
                <a:solidFill>
                  <a:srgbClr val="7030A0"/>
                </a:solidFill>
                <a:latin typeface="Menlo Regular"/>
                <a:cs typeface="Menlo Regular"/>
                <a:sym typeface="Menlo Regular" charset="0"/>
              </a:rPr>
              <a:t>int</a:t>
            </a:r>
            <a:r>
              <a:rPr lang="en-US" sz="2000" baseline="0" dirty="0">
                <a:solidFill>
                  <a:srgbClr val="7030A0"/>
                </a:solidFill>
                <a:latin typeface="Menlo Regular"/>
                <a:cs typeface="Menlo Regular"/>
                <a:sym typeface="Menlo Regular" charset="0"/>
              </a:rPr>
              <a:t> </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=0;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&lt; </a:t>
            </a:r>
            <a:r>
              <a:rPr lang="en-US" sz="2000" baseline="0" dirty="0" err="1">
                <a:latin typeface="Menlo Regular"/>
                <a:cs typeface="Menlo Regular"/>
                <a:sym typeface="Menlo Regular" charset="0"/>
              </a:rPr>
              <a:t>lossRates.length</a:t>
            </a:r>
            <a:r>
              <a:rPr lang="en-US" sz="2000" baseline="0" dirty="0">
                <a:latin typeface="Menlo Regular"/>
                <a:cs typeface="Menlo Regular"/>
                <a:sym typeface="Menlo Regular" charset="0"/>
              </a:rPr>
              <a:t>;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a:t>
            </a:r>
          </a:p>
          <a:p>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if</a:t>
            </a: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lossRates</a:t>
            </a:r>
            <a:r>
              <a:rPr lang="en-US" sz="2000" baseline="0" dirty="0">
                <a:latin typeface="Menlo Regular"/>
                <a:cs typeface="Menlo Regular"/>
                <a:sym typeface="Menlo Regular" charset="0"/>
              </a:rPr>
              <a:t>[</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&lt; LOSS_TH)</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return</a:t>
            </a:r>
            <a:r>
              <a:rPr lang="en-US" sz="2000" baseline="0" dirty="0">
                <a:latin typeface="Menlo Regular"/>
                <a:cs typeface="Menlo Regular"/>
                <a:sym typeface="Menlo Regular" charset="0"/>
              </a:rPr>
              <a:t> port[</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a:t>
            </a:r>
          </a:p>
          <a:p>
            <a:r>
              <a:rPr lang="en-US" sz="2000" baseline="0" dirty="0">
                <a:latin typeface="Menlo Regular"/>
                <a:cs typeface="Menlo Regular"/>
                <a:sym typeface="Menlo Regular" charset="0"/>
              </a:rPr>
              <a:t>  }</a:t>
            </a:r>
          </a:p>
          <a:p>
            <a:endParaRPr lang="en-US" sz="2000" baseline="0" dirty="0">
              <a:latin typeface="Menlo Regular"/>
              <a:cs typeface="Menlo Regular"/>
              <a:sym typeface="Menlo Regular" charset="0"/>
            </a:endParaRPr>
          </a:p>
          <a:p>
            <a:r>
              <a:rPr lang="en-US" sz="2000" baseline="0" dirty="0">
                <a:solidFill>
                  <a:srgbClr val="7030A0"/>
                </a:solidFill>
                <a:latin typeface="Menlo Regular"/>
                <a:cs typeface="Menlo Regular"/>
                <a:sym typeface="Menlo Regular" charset="0"/>
              </a:rPr>
              <a:t>  return</a:t>
            </a:r>
            <a:r>
              <a:rPr lang="en-US" sz="2000" baseline="0" dirty="0">
                <a:latin typeface="Menlo Regular"/>
                <a:cs typeface="Menlo Regular"/>
                <a:sym typeface="Menlo Regular" charset="0"/>
              </a:rPr>
              <a:t> port[0];</a:t>
            </a:r>
          </a:p>
          <a:p>
            <a:r>
              <a:rPr lang="en-US" sz="2000" baseline="0" dirty="0">
                <a:latin typeface="Menlo Regular"/>
                <a:cs typeface="Menlo Regular"/>
                <a:sym typeface="Menlo Regular" charset="0"/>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64</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41370" y="2286002"/>
            <a:ext cx="1445692" cy="609600"/>
          </a:xfrm>
          <a:prstGeom prst="rect">
            <a:avLst/>
          </a:prstGeom>
        </p:spPr>
      </p:pic>
      <p:cxnSp>
        <p:nvCxnSpPr>
          <p:cNvPr id="8" name="Straight Connector 7"/>
          <p:cNvCxnSpPr>
            <a:endCxn id="7" idx="0"/>
          </p:cNvCxnSpPr>
          <p:nvPr/>
        </p:nvCxnSpPr>
        <p:spPr>
          <a:xfrm flipH="1">
            <a:off x="8864216" y="1752602"/>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7438637" y="3527781"/>
            <a:ext cx="1577622" cy="1030574"/>
          </a:xfrm>
          <a:prstGeom prst="rect">
            <a:avLst/>
          </a:prstGeom>
        </p:spPr>
      </p:pic>
      <p:sp>
        <p:nvSpPr>
          <p:cNvPr id="10" name="Rectangle 9"/>
          <p:cNvSpPr/>
          <p:nvPr/>
        </p:nvSpPr>
        <p:spPr>
          <a:xfrm>
            <a:off x="7988970" y="1981202"/>
            <a:ext cx="2113844"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Vertical Scroll 11"/>
          <p:cNvSpPr/>
          <p:nvPr/>
        </p:nvSpPr>
        <p:spPr>
          <a:xfrm>
            <a:off x="8065170" y="1981202"/>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7125192" y="2514602"/>
            <a:ext cx="1016182" cy="3069348"/>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7145721" y="1260408"/>
            <a:ext cx="995651" cy="720799"/>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643726" y="1069626"/>
            <a:ext cx="457200" cy="702219"/>
          </a:xfrm>
          <a:prstGeom prst="rect">
            <a:avLst/>
          </a:prstGeom>
        </p:spPr>
      </p:pic>
      <p:cxnSp>
        <p:nvCxnSpPr>
          <p:cNvPr id="30" name="Straight Connector 29"/>
          <p:cNvCxnSpPr>
            <a:stCxn id="9" idx="2"/>
          </p:cNvCxnSpPr>
          <p:nvPr/>
        </p:nvCxnSpPr>
        <p:spPr>
          <a:xfrm>
            <a:off x="8227449" y="4558355"/>
            <a:ext cx="746477" cy="54704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7" idx="2"/>
            <a:endCxn id="9" idx="0"/>
          </p:cNvCxnSpPr>
          <p:nvPr/>
        </p:nvCxnSpPr>
        <p:spPr>
          <a:xfrm flipH="1">
            <a:off x="8227448" y="2895603"/>
            <a:ext cx="636768" cy="632179"/>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7597963" y="3824706"/>
            <a:ext cx="1296449" cy="369332"/>
          </a:xfrm>
          <a:prstGeom prst="rect">
            <a:avLst/>
          </a:prstGeom>
        </p:spPr>
        <p:txBody>
          <a:bodyPr wrap="none">
            <a:spAutoFit/>
          </a:bodyPr>
          <a:lstStyle/>
          <a:p>
            <a:r>
              <a:rPr lang="nl-NL" sz="1800" baseline="0" dirty="0">
                <a:latin typeface="Menlo Regular"/>
                <a:cs typeface="Menlo Regular"/>
              </a:rPr>
              <a:t>Internet</a:t>
            </a:r>
            <a:endParaRPr lang="en-US" sz="1800" dirty="0"/>
          </a:p>
        </p:txBody>
      </p:sp>
      <p:sp>
        <p:nvSpPr>
          <p:cNvPr id="25" name="Freeform 24"/>
          <p:cNvSpPr/>
          <p:nvPr/>
        </p:nvSpPr>
        <p:spPr>
          <a:xfrm>
            <a:off x="8903371" y="2819403"/>
            <a:ext cx="1301710" cy="2328333"/>
          </a:xfrm>
          <a:custGeom>
            <a:avLst/>
            <a:gdLst>
              <a:gd name="connsiteX0" fmla="*/ 352778 w 910451"/>
              <a:gd name="connsiteY0" fmla="*/ 0 h 2328333"/>
              <a:gd name="connsiteX1" fmla="*/ 903111 w 910451"/>
              <a:gd name="connsiteY1" fmla="*/ 1227667 h 2328333"/>
              <a:gd name="connsiteX2" fmla="*/ 0 w 910451"/>
              <a:gd name="connsiteY2" fmla="*/ 2328333 h 2328333"/>
              <a:gd name="connsiteX0" fmla="*/ 352778 w 1301710"/>
              <a:gd name="connsiteY0" fmla="*/ 0 h 2328333"/>
              <a:gd name="connsiteX1" fmla="*/ 1298222 w 1301710"/>
              <a:gd name="connsiteY1" fmla="*/ 1284111 h 2328333"/>
              <a:gd name="connsiteX2" fmla="*/ 0 w 1301710"/>
              <a:gd name="connsiteY2" fmla="*/ 2328333 h 2328333"/>
            </a:gdLst>
            <a:ahLst/>
            <a:cxnLst>
              <a:cxn ang="0">
                <a:pos x="connsiteX0" y="connsiteY0"/>
              </a:cxn>
              <a:cxn ang="0">
                <a:pos x="connsiteX1" y="connsiteY1"/>
              </a:cxn>
              <a:cxn ang="0">
                <a:pos x="connsiteX2" y="connsiteY2"/>
              </a:cxn>
            </a:cxnLst>
            <a:rect l="l" t="t" r="r" b="b"/>
            <a:pathLst>
              <a:path w="1301710" h="2328333">
                <a:moveTo>
                  <a:pt x="352778" y="0"/>
                </a:moveTo>
                <a:cubicBezTo>
                  <a:pt x="657342" y="419806"/>
                  <a:pt x="1357018" y="896056"/>
                  <a:pt x="1298222" y="1284111"/>
                </a:cubicBezTo>
                <a:cubicBezTo>
                  <a:pt x="1239426" y="1672166"/>
                  <a:pt x="0" y="2328333"/>
                  <a:pt x="0" y="2328333"/>
                </a:cubicBezTo>
              </a:path>
            </a:pathLst>
          </a:custGeom>
          <a:ln w="25400">
            <a:solidFill>
              <a:schemeClr val="accent3">
                <a:lumMod val="50000"/>
              </a:schemeClr>
            </a:solidFill>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750967" y="5000982"/>
            <a:ext cx="457200" cy="702219"/>
          </a:xfrm>
          <a:prstGeom prst="rect">
            <a:avLst/>
          </a:prstGeom>
        </p:spPr>
      </p:pic>
      <p:sp>
        <p:nvSpPr>
          <p:cNvPr id="36" name="Rectangle 35"/>
          <p:cNvSpPr/>
          <p:nvPr/>
        </p:nvSpPr>
        <p:spPr>
          <a:xfrm>
            <a:off x="9048394" y="3737218"/>
            <a:ext cx="1435421" cy="646331"/>
          </a:xfrm>
          <a:prstGeom prst="rect">
            <a:avLst/>
          </a:prstGeom>
        </p:spPr>
        <p:txBody>
          <a:bodyPr wrap="none">
            <a:spAutoFit/>
          </a:bodyPr>
          <a:lstStyle/>
          <a:p>
            <a:r>
              <a:rPr lang="nl-NL" sz="1800" baseline="0" dirty="0" err="1">
                <a:latin typeface="Menlo Regular"/>
                <a:cs typeface="Menlo Regular"/>
              </a:rPr>
              <a:t>dedicated</a:t>
            </a:r>
            <a:r>
              <a:rPr lang="nl-NL" sz="1800" baseline="0" dirty="0">
                <a:latin typeface="Menlo Regular"/>
                <a:cs typeface="Menlo Regular"/>
              </a:rPr>
              <a:t/>
            </a:r>
            <a:br>
              <a:rPr lang="nl-NL" sz="1800" baseline="0" dirty="0">
                <a:latin typeface="Menlo Regular"/>
                <a:cs typeface="Menlo Regular"/>
              </a:rPr>
            </a:br>
            <a:r>
              <a:rPr lang="nl-NL" sz="1800" baseline="0" dirty="0">
                <a:latin typeface="Menlo Regular"/>
                <a:cs typeface="Menlo Regular"/>
              </a:rPr>
              <a:t>link</a:t>
            </a:r>
            <a:endParaRPr lang="en-US" sz="1800" dirty="0"/>
          </a:p>
        </p:txBody>
      </p:sp>
      <p:sp>
        <p:nvSpPr>
          <p:cNvPr id="29" name="Rectangle 28"/>
          <p:cNvSpPr/>
          <p:nvPr/>
        </p:nvSpPr>
        <p:spPr>
          <a:xfrm>
            <a:off x="7956958" y="2814349"/>
            <a:ext cx="833206" cy="307777"/>
          </a:xfrm>
          <a:prstGeom prst="rect">
            <a:avLst/>
          </a:prstGeom>
        </p:spPr>
        <p:txBody>
          <a:bodyPr wrap="none">
            <a:spAutoFit/>
          </a:bodyPr>
          <a:lstStyle/>
          <a:p>
            <a:r>
              <a:rPr lang="nl-NL" sz="1400" baseline="0" dirty="0">
                <a:latin typeface="Menlo Regular"/>
                <a:cs typeface="Menlo Regular"/>
              </a:rPr>
              <a:t>port 0</a:t>
            </a:r>
            <a:endParaRPr lang="en-US" sz="1400" dirty="0"/>
          </a:p>
        </p:txBody>
      </p:sp>
      <p:sp>
        <p:nvSpPr>
          <p:cNvPr id="42" name="Rectangle 41"/>
          <p:cNvSpPr/>
          <p:nvPr/>
        </p:nvSpPr>
        <p:spPr>
          <a:xfrm>
            <a:off x="9266470" y="2670416"/>
            <a:ext cx="833206" cy="307777"/>
          </a:xfrm>
          <a:prstGeom prst="rect">
            <a:avLst/>
          </a:prstGeom>
        </p:spPr>
        <p:txBody>
          <a:bodyPr wrap="none">
            <a:spAutoFit/>
          </a:bodyPr>
          <a:lstStyle/>
          <a:p>
            <a:r>
              <a:rPr lang="nl-NL" sz="1400" baseline="0" dirty="0">
                <a:latin typeface="Menlo Regular"/>
                <a:cs typeface="Menlo Regular"/>
              </a:rPr>
              <a:t>port 1</a:t>
            </a:r>
            <a:endParaRPr lang="en-US" sz="1400" dirty="0"/>
          </a:p>
        </p:txBody>
      </p:sp>
      <p:sp>
        <p:nvSpPr>
          <p:cNvPr id="3" name="Rectangle 2"/>
          <p:cNvSpPr/>
          <p:nvPr/>
        </p:nvSpPr>
        <p:spPr>
          <a:xfrm>
            <a:off x="6964378" y="5843191"/>
            <a:ext cx="3877985" cy="400110"/>
          </a:xfrm>
          <a:prstGeom prst="rect">
            <a:avLst/>
          </a:prstGeom>
        </p:spPr>
        <p:txBody>
          <a:bodyPr wrap="none">
            <a:spAutoFit/>
          </a:bodyPr>
          <a:lstStyle/>
          <a:p>
            <a:r>
              <a:rPr lang="en-US" sz="2000" baseline="0">
                <a:latin typeface="Menlo Regular"/>
                <a:cs typeface="Menlo Regular"/>
                <a:sym typeface="Menlo Regular" charset="0"/>
              </a:rPr>
              <a:t>A branch office setting.</a:t>
            </a:r>
            <a:endParaRPr lang="en-US" sz="2000" dirty="0"/>
          </a:p>
        </p:txBody>
      </p:sp>
    </p:spTree>
    <p:extLst>
      <p:ext uri="{BB962C8B-B14F-4D97-AF65-F5344CB8AC3E}">
        <p14:creationId xmlns:p14="http://schemas.microsoft.com/office/powerpoint/2010/main" val="425640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“Complex” </a:t>
            </a:r>
            <a:r>
              <a:rPr lang="en-US" sz="3600" dirty="0" err="1"/>
              <a:t>ACL+Policy</a:t>
            </a:r>
            <a:r>
              <a:rPr lang="en-US" sz="3600" dirty="0"/>
              <a:t> </a:t>
            </a:r>
            <a:r>
              <a:rPr lang="en-US" sz="3600" dirty="0" smtClean="0"/>
              <a:t>Routing [Update]</a:t>
            </a:r>
            <a:endParaRPr lang="en-US" sz="3600" dirty="0"/>
          </a:p>
        </p:txBody>
      </p:sp>
      <p:sp>
        <p:nvSpPr>
          <p:cNvPr id="59394" name="Rectangle 2"/>
          <p:cNvSpPr>
            <a:spLocks/>
          </p:cNvSpPr>
          <p:nvPr/>
        </p:nvSpPr>
        <p:spPr bwMode="auto">
          <a:xfrm>
            <a:off x="2052639" y="914400"/>
            <a:ext cx="8290702" cy="5500688"/>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endParaRPr lang="en-US" sz="1800" baseline="0" dirty="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Map&lt;MAC, Location&gt;          </a:t>
            </a:r>
            <a:r>
              <a:rPr lang="en-US" sz="1600" baseline="0" dirty="0" err="1">
                <a:latin typeface="Menlo Regular" charset="0"/>
                <a:cs typeface="Menlo Regular" charset="0"/>
                <a:sym typeface="Menlo Regular" charset="0"/>
              </a:rPr>
              <a:t>hostTable</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ro-RO" sz="1600" baseline="0" dirty="0" err="1">
                <a:latin typeface="Menlo Bold" charset="0"/>
                <a:cs typeface="Menlo Bold" charset="0"/>
                <a:sym typeface="Menlo Bold" charset="0"/>
              </a:rPr>
              <a:t>List</a:t>
            </a:r>
            <a:r>
              <a:rPr lang="ro-RO" sz="1600" baseline="0" dirty="0">
                <a:latin typeface="Menlo Bold" charset="0"/>
                <a:cs typeface="Menlo Bold" charset="0"/>
                <a:sym typeface="Menlo Bold" charset="0"/>
              </a:rPr>
              <a:t>&lt;</a:t>
            </a:r>
            <a:r>
              <a:rPr lang="ro-RO" sz="1600" baseline="0" dirty="0" err="1">
                <a:latin typeface="Menlo Bold" charset="0"/>
                <a:cs typeface="Menlo Bold" charset="0"/>
                <a:sym typeface="Menlo Bold" charset="0"/>
              </a:rPr>
              <a:t>ACLItem</a:t>
            </a:r>
            <a:r>
              <a:rPr lang="ro-RO" sz="1600" baseline="0" dirty="0">
                <a:latin typeface="Menlo Bold" charset="0"/>
                <a:cs typeface="Menlo Bold" charset="0"/>
                <a:sym typeface="Menlo Bold" charset="0"/>
              </a:rPr>
              <a:t>&gt;               </a:t>
            </a:r>
            <a:r>
              <a:rPr lang="en-US" sz="1600" baseline="0" dirty="0" err="1">
                <a:latin typeface="Menlo Regular" charset="0"/>
                <a:cs typeface="Menlo Regular" charset="0"/>
                <a:sym typeface="Menlo Regular" charset="0"/>
              </a:rPr>
              <a:t>acl</a:t>
            </a:r>
            <a:r>
              <a:rPr lang="en-US" sz="1600" baseline="0" dirty="0">
                <a:latin typeface="Menlo Regular" charset="0"/>
                <a:cs typeface="Menlo Regular" charset="0"/>
                <a:sym typeface="Menlo Regular" charset="0"/>
              </a:rPr>
              <a:t>;</a:t>
            </a:r>
            <a:endParaRPr lang="en-US" sz="1600" baseline="0" dirty="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is-IS" sz="1600" baseline="0" dirty="0">
                <a:latin typeface="Menlo Bold" charset="0"/>
                <a:cs typeface="Menlo Bold" charset="0"/>
                <a:sym typeface="Menlo Bold" charset="0"/>
              </a:rPr>
              <a:t>…</a:t>
            </a:r>
            <a:r>
              <a:rPr lang="en-US" sz="1600" baseline="0" dirty="0">
                <a:latin typeface="Menlo Bold" charset="0"/>
                <a:cs typeface="Menlo Bold" charset="0"/>
                <a:sym typeface="Menlo Bold" charset="0"/>
              </a:rPr>
              <a:t/>
            </a:r>
            <a:br>
              <a:rPr lang="en-US" sz="1600" baseline="0" dirty="0">
                <a:latin typeface="Menlo Bold" charset="0"/>
                <a:cs typeface="Menlo Bold" charset="0"/>
                <a:sym typeface="Menlo Bold" charset="0"/>
              </a:rPr>
            </a:br>
            <a:r>
              <a:rPr lang="en-US" sz="1600" baseline="0" dirty="0">
                <a:latin typeface="Menlo Bold" charset="0"/>
                <a:cs typeface="Menlo Bold" charset="0"/>
                <a:sym typeface="Menlo Bold" charset="0"/>
              </a:rPr>
              <a:t>Route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a:t>
            </a:r>
            <a:r>
              <a:rPr lang="en-US" sz="1600" baseline="0" dirty="0">
                <a:latin typeface="Menlo Regular" charset="0"/>
                <a:cs typeface="Menlo Regular" charset="0"/>
                <a:sym typeface="Menlo Regular" charset="0"/>
              </a:rPr>
              <a:t>(</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hostTable.put</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p.ethSrc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p.ingressPort</a:t>
            </a:r>
            <a:r>
              <a:rPr lang="en-US" sz="1600" baseline="0" dirty="0">
                <a:latin typeface="Menlo Regular" charset="0"/>
                <a:cs typeface="Menlo Regular" charset="0"/>
                <a:sym typeface="Menlo Regular" charset="0"/>
              </a:rPr>
              <a:t>() ); // L2 learning</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 !permit(p, </a:t>
            </a:r>
            <a:r>
              <a:rPr lang="en-US" sz="1600" baseline="0" dirty="0" err="1">
                <a:latin typeface="Menlo Regular" charset="0"/>
                <a:cs typeface="Menlo Regular" charset="0"/>
                <a:sym typeface="Menlo Regular" charset="0"/>
              </a:rPr>
              <a:t>acl</a:t>
            </a:r>
            <a:r>
              <a:rPr lang="en-US" sz="1600" baseline="0" dirty="0">
                <a:latin typeface="Menlo Regular" charset="0"/>
                <a:cs typeface="Menlo Regular" charset="0"/>
                <a:sym typeface="Menlo Regular" charset="0"/>
              </a:rPr>
              <a:t>) )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null</a:t>
            </a:r>
            <a:r>
              <a:rPr lang="en-US" sz="1600" baseline="0" dirty="0">
                <a:latin typeface="Menlo Regular" charset="0"/>
                <a:cs typeface="Menlo Regular" charset="0"/>
                <a:sym typeface="Menlo Regular" charset="0"/>
              </a:rPr>
              <a:t>();         // ACL </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  Location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 </a:t>
            </a:r>
            <a:r>
              <a:rPr lang="en-US" sz="1600" baseline="0" dirty="0" err="1">
                <a:latin typeface="Menlo Bold" charset="0"/>
                <a:cs typeface="Menlo Bold" charset="0"/>
                <a:sym typeface="Menlo Bold" charset="0"/>
              </a:rPr>
              <a:t>hostTable.get</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a:t>
            </a:r>
            <a:r>
              <a:rPr lang="en-US" sz="1600" baseline="0" dirty="0" err="1">
                <a:latin typeface="Menlo Bold" charset="0"/>
                <a:cs typeface="Menlo Bold" charset="0"/>
                <a:sym typeface="Menlo Bold" charset="0"/>
              </a:rPr>
              <a:t>ethSrc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Location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 </a:t>
            </a:r>
            <a:r>
              <a:rPr lang="en-US" sz="1600" baseline="0" dirty="0" err="1">
                <a:latin typeface="Menlo Bold" charset="0"/>
                <a:cs typeface="Menlo Bold" charset="0"/>
                <a:sym typeface="Menlo Bold" charset="0"/>
              </a:rPr>
              <a:t>hostTable.get</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a:t>
            </a:r>
            <a:r>
              <a:rPr lang="en-US" sz="1600" baseline="0" dirty="0" err="1">
                <a:latin typeface="Menlo Bold" charset="0"/>
                <a:cs typeface="Menlo Bold" charset="0"/>
                <a:sym typeface="Menlo Bold" charset="0"/>
              </a:rPr>
              <a:t>ethDst</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Route    </a:t>
            </a:r>
            <a:r>
              <a:rPr lang="en-US" sz="1600" baseline="0" dirty="0">
                <a:latin typeface="Menlo Regular" charset="0"/>
                <a:cs typeface="Menlo Regular" charset="0"/>
                <a:sym typeface="Menlo Regular" charset="0"/>
              </a:rPr>
              <a:t>path = </a:t>
            </a:r>
            <a:r>
              <a:rPr lang="en-US" sz="1600" baseline="0" dirty="0" err="1">
                <a:latin typeface="Menlo Regular" charset="0"/>
                <a:cs typeface="Menlo Regular" charset="0"/>
                <a:sym typeface="Menlo Regular" charset="0"/>
              </a:rPr>
              <a:t>myRoutingPolicy</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topology</a:t>
            </a:r>
            <a:r>
              <a:rPr lang="en-US" sz="1600" baseline="0" dirty="0">
                <a:latin typeface="Menlo Regular" charset="0"/>
                <a:cs typeface="Menlo Regular" charset="0"/>
                <a:sym typeface="Menlo Regular" charset="0"/>
              </a:rPr>
              <a:t>(),  // policy routing</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a:latin typeface="Menlo Regular" charset="0"/>
                <a:cs typeface="Menlo Regular" charset="0"/>
                <a:sym typeface="Menlo Regular" charset="0"/>
              </a:rPr>
              <a:t>Route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myRoutingAlg</a:t>
            </a:r>
            <a:r>
              <a:rPr lang="en-US" sz="1600" baseline="0" dirty="0">
                <a:latin typeface="Menlo Regular" charset="0"/>
                <a:cs typeface="Menlo Regular" charset="0"/>
                <a:sym typeface="Menlo Regular" charset="0"/>
              </a:rPr>
              <a:t>(</a:t>
            </a:r>
            <a:r>
              <a:rPr lang="en-US" sz="1600" baseline="0" dirty="0">
                <a:latin typeface="Menlo Bold" charset="0"/>
                <a:cs typeface="Menlo Bold" charset="0"/>
                <a:sym typeface="Menlo Bold" charset="0"/>
              </a:rPr>
              <a:t>Topology</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topo</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Location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Location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 </a:t>
            </a:r>
            <a:r>
              <a:rPr lang="en-US" sz="1600" baseline="0" dirty="0" err="1">
                <a:latin typeface="Menlo Regular" charset="0"/>
                <a:cs typeface="Menlo Regular" charset="0"/>
                <a:sym typeface="Menlo Regular" charset="0"/>
              </a:rPr>
              <a:t>isSensitive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 || </a:t>
            </a:r>
            <a:r>
              <a:rPr lang="en-US" sz="1600" baseline="0" dirty="0" err="1">
                <a:latin typeface="Menlo Regular" charset="0"/>
                <a:cs typeface="Menlo Regular" charset="0"/>
                <a:sym typeface="Menlo Regular" charset="0"/>
              </a:rPr>
              <a:t>isSensitive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 )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secureRoutingAlg</a:t>
            </a:r>
            <a:r>
              <a:rPr lang="en-US" sz="1600" baseline="0" dirty="0">
                <a:latin typeface="Menlo Regular" charset="0"/>
                <a:cs typeface="Menlo Regular" charset="0"/>
                <a:sym typeface="Menlo Regular" charset="0"/>
              </a:rPr>
              <a:t>( topo,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standardRoutingAlg</a:t>
            </a:r>
            <a:r>
              <a:rPr lang="en-US" sz="1600" baseline="0" dirty="0">
                <a:latin typeface="Menlo Regular" charset="0"/>
                <a:cs typeface="Menlo Regular" charset="0"/>
                <a:sym typeface="Menlo Regular" charset="0"/>
              </a:rPr>
              <a:t>( topo,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a:t>
            </a:r>
          </a:p>
        </p:txBody>
      </p:sp>
      <p:sp>
        <p:nvSpPr>
          <p:cNvPr id="6" name="Slide Number Placeholder 6"/>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65</a:t>
            </a:fld>
            <a:endParaRPr lang="en-US" dirty="0">
              <a:solidFill>
                <a:schemeClr val="bg2"/>
              </a:solidFill>
            </a:endParaRPr>
          </a:p>
        </p:txBody>
      </p:sp>
    </p:spTree>
    <p:extLst>
      <p:ext uri="{BB962C8B-B14F-4D97-AF65-F5344CB8AC3E}">
        <p14:creationId xmlns:p14="http://schemas.microsoft.com/office/powerpoint/2010/main" val="1411609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1493"/>
            <a:ext cx="8077200" cy="580292"/>
          </a:xfrm>
        </p:spPr>
        <p:txBody>
          <a:bodyPr>
            <a:noAutofit/>
          </a:bodyPr>
          <a:lstStyle/>
          <a:p>
            <a:r>
              <a:rPr lang="en-US" sz="4000" dirty="0" smtClean="0">
                <a:ea typeface="ＭＳ Ｐゴシック" charset="0"/>
                <a:cs typeface="ＭＳ Ｐゴシック" charset="0"/>
              </a:rPr>
              <a:t>Our Scope</a:t>
            </a:r>
            <a:endParaRPr lang="en-US" sz="4000" dirty="0"/>
          </a:p>
        </p:txBody>
      </p:sp>
      <p:sp>
        <p:nvSpPr>
          <p:cNvPr id="8" name="Rectangle 1"/>
          <p:cNvSpPr>
            <a:spLocks noChangeArrowheads="1"/>
          </p:cNvSpPr>
          <p:nvPr/>
        </p:nvSpPr>
        <p:spPr bwMode="auto">
          <a:xfrm>
            <a:off x="2132931" y="1762275"/>
            <a:ext cx="303711" cy="235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939800" y="2485636"/>
            <a:ext cx="9893299"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308100" y="3190174"/>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dirty="0">
                <a:solidFill>
                  <a:srgbClr val="000090"/>
                </a:solidFill>
                <a:latin typeface="Arial" pitchFamily="-105" charset="0"/>
                <a:ea typeface="ＭＳ Ｐゴシック" pitchFamily="-105" charset="-128"/>
                <a:cs typeface="ＭＳ Ｐゴシック" pitchFamily="-105" charset="-128"/>
              </a:rPr>
              <a:t>Network</a:t>
            </a:r>
            <a:br>
              <a:rPr lang="en-US" sz="2000" baseline="0" dirty="0">
                <a:solidFill>
                  <a:srgbClr val="000090"/>
                </a:solidFill>
                <a:latin typeface="Arial" pitchFamily="-105" charset="0"/>
                <a:ea typeface="ＭＳ Ｐゴシック" pitchFamily="-105" charset="-128"/>
                <a:cs typeface="ＭＳ Ｐゴシック" pitchFamily="-105" charset="-128"/>
              </a:rPr>
            </a:br>
            <a:r>
              <a:rPr lang="en-US" sz="2000" baseline="0" dirty="0" smtClean="0">
                <a:solidFill>
                  <a:srgbClr val="000090"/>
                </a:solidFill>
                <a:latin typeface="Arial" pitchFamily="-105" charset="0"/>
                <a:ea typeface="ＭＳ Ｐゴシック" pitchFamily="-105" charset="-128"/>
                <a:cs typeface="ＭＳ Ｐゴシック" pitchFamily="-105" charset="-128"/>
              </a:rPr>
              <a:t>State</a:t>
            </a:r>
            <a:endParaRPr lang="en-US" sz="2000" kern="0" baseline="0" dirty="0">
              <a:solidFill>
                <a:srgbClr val="000090"/>
              </a:solidFill>
              <a:latin typeface="Calibri"/>
              <a:ea typeface="+mn-ea"/>
              <a:cs typeface="+mn-cs"/>
            </a:endParaRPr>
          </a:p>
        </p:txBody>
      </p:sp>
      <p:sp>
        <p:nvSpPr>
          <p:cNvPr id="28" name="Rectangle 27"/>
          <p:cNvSpPr/>
          <p:nvPr/>
        </p:nvSpPr>
        <p:spPr>
          <a:xfrm>
            <a:off x="7759704" y="32177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sp>
        <p:nvSpPr>
          <p:cNvPr id="29" name="Rectangle 28"/>
          <p:cNvSpPr/>
          <p:nvPr/>
        </p:nvSpPr>
        <p:spPr>
          <a:xfrm>
            <a:off x="2838438" y="3193162"/>
            <a:ext cx="157742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smtClean="0">
                <a:solidFill>
                  <a:srgbClr val="000090"/>
                </a:solidFill>
                <a:latin typeface="Arial" pitchFamily="-105" charset="0"/>
                <a:ea typeface="ＭＳ Ｐゴシック" pitchFamily="-105" charset="-128"/>
                <a:cs typeface="ＭＳ Ｐゴシック" pitchFamily="-105" charset="-128"/>
              </a:rPr>
              <a:t>Declarative </a:t>
            </a:r>
            <a:r>
              <a:rPr lang="en-US" sz="2000" baseline="0" dirty="0" smtClean="0">
                <a:solidFill>
                  <a:srgbClr val="000090"/>
                </a:solidFill>
                <a:latin typeface="Arial" pitchFamily="-105" charset="0"/>
                <a:ea typeface="ＭＳ Ｐゴシック" pitchFamily="-105" charset="-128"/>
                <a:cs typeface="ＭＳ Ｐゴシック" pitchFamily="-105" charset="-128"/>
              </a:rPr>
              <a:t>Policy</a:t>
            </a:r>
            <a:endParaRPr lang="en-US" sz="2000" kern="0" baseline="0" dirty="0">
              <a:solidFill>
                <a:srgbClr val="000090"/>
              </a:solidFill>
              <a:latin typeface="Calibri"/>
              <a:ea typeface="+mn-ea"/>
              <a:cs typeface="+mn-cs"/>
            </a:endParaRPr>
          </a:p>
        </p:txBody>
      </p:sp>
      <p:sp>
        <p:nvSpPr>
          <p:cNvPr id="30" name="Rectangle 29"/>
          <p:cNvSpPr/>
          <p:nvPr/>
        </p:nvSpPr>
        <p:spPr bwMode="auto">
          <a:xfrm>
            <a:off x="7580408" y="2938415"/>
            <a:ext cx="2913529" cy="1359647"/>
          </a:xfrm>
          <a:prstGeom prst="rect">
            <a:avLst/>
          </a:prstGeom>
          <a:noFill/>
          <a:ln w="952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1206502" y="2954104"/>
            <a:ext cx="3309668" cy="1359647"/>
          </a:xfrm>
          <a:prstGeom prst="rect">
            <a:avLst/>
          </a:prstGeom>
          <a:noFill/>
          <a:ln w="952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a:xfrm>
            <a:off x="9152222" y="32207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grpSp>
        <p:nvGrpSpPr>
          <p:cNvPr id="35" name="Group 34"/>
          <p:cNvGrpSpPr/>
          <p:nvPr/>
        </p:nvGrpSpPr>
        <p:grpSpPr>
          <a:xfrm>
            <a:off x="2079429" y="4073197"/>
            <a:ext cx="4168971" cy="1184603"/>
            <a:chOff x="697371" y="4358342"/>
            <a:chExt cx="4168971" cy="1184603"/>
          </a:xfrm>
        </p:grpSpPr>
        <p:cxnSp>
          <p:nvCxnSpPr>
            <p:cNvPr id="36" name="Straight Arrow Connector 35"/>
            <p:cNvCxnSpPr/>
            <p:nvPr/>
          </p:nvCxnSpPr>
          <p:spPr bwMode="auto">
            <a:xfrm flipH="1" flipV="1">
              <a:off x="697371" y="4358342"/>
              <a:ext cx="2492571" cy="1184603"/>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117218" y="4358342"/>
              <a:ext cx="3749124" cy="1184603"/>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5134403" y="4025931"/>
            <a:ext cx="4600525" cy="1359649"/>
            <a:chOff x="2231992" y="4311074"/>
            <a:chExt cx="6120877" cy="1289563"/>
          </a:xfrm>
        </p:grpSpPr>
        <p:cxnSp>
          <p:nvCxnSpPr>
            <p:cNvPr id="39" name="Straight Arrow Connector 38"/>
            <p:cNvCxnSpPr>
              <a:stCxn id="28" idx="2"/>
            </p:cNvCxnSpPr>
            <p:nvPr/>
          </p:nvCxnSpPr>
          <p:spPr bwMode="auto">
            <a:xfrm flipH="1">
              <a:off x="2231992" y="4311074"/>
              <a:ext cx="4268168" cy="1289563"/>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4638083" y="4313909"/>
              <a:ext cx="3714786" cy="128672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2242451" y="1044078"/>
            <a:ext cx="1327685" cy="2199336"/>
            <a:chOff x="1724785" y="1638130"/>
            <a:chExt cx="1327685" cy="2199336"/>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p:nvPr/>
          </p:nvCxnSpPr>
          <p:spPr bwMode="auto">
            <a:xfrm>
              <a:off x="2424108" y="2559817"/>
              <a:ext cx="628362" cy="127764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1055255" y="2463801"/>
            <a:ext cx="3402743" cy="369332"/>
          </a:xfrm>
          <a:prstGeom prst="rect">
            <a:avLst/>
          </a:prstGeom>
        </p:spPr>
        <p:txBody>
          <a:bodyPr wrap="square">
            <a:spAutoFit/>
          </a:bodyPr>
          <a:lstStyle/>
          <a:p>
            <a:pPr fontAlgn="auto">
              <a:spcBef>
                <a:spcPts val="0"/>
              </a:spcBef>
              <a:spcAft>
                <a:spcPts val="0"/>
              </a:spcAft>
              <a:defRPr/>
            </a:pPr>
            <a:r>
              <a:rPr lang="en-US" sz="1800" kern="0" baseline="0" dirty="0">
                <a:solidFill>
                  <a:sysClr val="windowText" lastClr="000000"/>
                </a:solidFill>
              </a:rPr>
              <a:t>logically </a:t>
            </a:r>
            <a:r>
              <a:rPr lang="en-US" sz="1800" kern="0" baseline="0">
                <a:solidFill>
                  <a:sysClr val="windowText" lastClr="000000"/>
                </a:solidFill>
              </a:rPr>
              <a:t>centralized </a:t>
            </a:r>
            <a:r>
              <a:rPr lang="en-US" sz="1800" kern="0" baseline="0" smtClean="0">
                <a:solidFill>
                  <a:sysClr val="windowText" lastClr="000000"/>
                </a:solidFill>
              </a:rPr>
              <a:t>data </a:t>
            </a:r>
            <a:r>
              <a:rPr lang="en-US" sz="1800" kern="0" baseline="0" dirty="0">
                <a:solidFill>
                  <a:sysClr val="windowText" lastClr="000000"/>
                </a:solidFill>
              </a:rPr>
              <a:t>store</a:t>
            </a:r>
          </a:p>
        </p:txBody>
      </p:sp>
      <p:grpSp>
        <p:nvGrpSpPr>
          <p:cNvPr id="23" name="Group 22"/>
          <p:cNvGrpSpPr/>
          <p:nvPr/>
        </p:nvGrpSpPr>
        <p:grpSpPr>
          <a:xfrm>
            <a:off x="4075268" y="1044076"/>
            <a:ext cx="3544732" cy="1927723"/>
            <a:chOff x="3276600" y="1581741"/>
            <a:chExt cx="2819400" cy="1390059"/>
          </a:xfrm>
        </p:grpSpPr>
        <p:cxnSp>
          <p:nvCxnSpPr>
            <p:cNvPr id="24" name="Straight Arrow Connector 23"/>
            <p:cNvCxnSpPr/>
            <p:nvPr/>
          </p:nvCxnSpPr>
          <p:spPr bwMode="auto">
            <a:xfrm flipV="1">
              <a:off x="3276600" y="2206362"/>
              <a:ext cx="1123809" cy="765438"/>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cxnSp>
          <p:nvCxnSpPr>
            <p:cNvPr id="25" name="Straight Arrow Connector 24"/>
            <p:cNvCxnSpPr/>
            <p:nvPr/>
          </p:nvCxnSpPr>
          <p:spPr bwMode="auto">
            <a:xfrm>
              <a:off x="4875089" y="2193534"/>
              <a:ext cx="1220911" cy="778266"/>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sp>
          <p:nvSpPr>
            <p:cNvPr id="45" name="AutoShape 1"/>
            <p:cNvSpPr>
              <a:spLocks/>
            </p:cNvSpPr>
            <p:nvPr/>
          </p:nvSpPr>
          <p:spPr bwMode="auto">
            <a:xfrm>
              <a:off x="3581016" y="1581741"/>
              <a:ext cx="2286768" cy="688033"/>
            </a:xfrm>
            <a:prstGeom prst="roundRect">
              <a:avLst>
                <a:gd name="adj" fmla="val 15787"/>
              </a:avLst>
            </a:prstGeom>
            <a:solidFill>
              <a:schemeClr val="accent6">
                <a:lumMod val="75000"/>
              </a:schemeClr>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t>programming to fill the gap</a:t>
              </a:r>
              <a:endParaRPr lang="en-US" sz="2800" baseline="0" dirty="0"/>
            </a:p>
          </p:txBody>
        </p:sp>
      </p:grpSp>
      <p:pic>
        <p:nvPicPr>
          <p:cNvPr id="46" name="Picture 45"/>
          <p:cNvPicPr>
            <a:picLocks noChangeAspect="1"/>
          </p:cNvPicPr>
          <p:nvPr/>
        </p:nvPicPr>
        <p:blipFill>
          <a:blip r:embed="rId4"/>
          <a:stretch>
            <a:fillRect/>
          </a:stretch>
        </p:blipFill>
        <p:spPr>
          <a:xfrm>
            <a:off x="8077200" y="944018"/>
            <a:ext cx="2133600" cy="134198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62400" y="5257800"/>
            <a:ext cx="1445692" cy="609600"/>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17108" y="5257800"/>
            <a:ext cx="1445692" cy="609600"/>
          </a:xfrm>
          <a:prstGeom prst="rect">
            <a:avLst/>
          </a:prstGeom>
        </p:spPr>
      </p:pic>
      <p:sp>
        <p:nvSpPr>
          <p:cNvPr id="33" name="Slide Number Placeholder 9"/>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1361897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1208883" y="115396"/>
            <a:ext cx="9931400" cy="685800"/>
          </a:xfrm>
          <a:ln/>
        </p:spPr>
        <p:txBody>
          <a:bodyPr/>
          <a:lstStyle/>
          <a:p>
            <a:r>
              <a:rPr lang="en-US" sz="3200" dirty="0" smtClean="0"/>
              <a:t>The FAST Maple Programming Model</a:t>
            </a:r>
            <a:endParaRPr lang="en-US" sz="3200" dirty="0"/>
          </a:p>
        </p:txBody>
      </p:sp>
      <p:sp>
        <p:nvSpPr>
          <p:cNvPr id="10" name="Slide Number Placeholder 6"/>
          <p:cNvSpPr>
            <a:spLocks noGrp="1"/>
          </p:cNvSpPr>
          <p:nvPr>
            <p:ph type="sldNum" sz="quarter" idx="10"/>
          </p:nvPr>
        </p:nvSpPr>
        <p:spPr>
          <a:xfrm>
            <a:off x="10299704" y="6556139"/>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3145162" y="1951478"/>
            <a:ext cx="4050976" cy="2649104"/>
          </a:xfrm>
          <a:prstGeom prst="rect">
            <a:avLst/>
          </a:prstGeom>
        </p:spPr>
      </p:pic>
      <p:sp>
        <p:nvSpPr>
          <p:cNvPr id="8" name="Freeform 7"/>
          <p:cNvSpPr/>
          <p:nvPr/>
        </p:nvSpPr>
        <p:spPr>
          <a:xfrm>
            <a:off x="3708263" y="2483118"/>
            <a:ext cx="2542366" cy="1727098"/>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w="lg" len="lg"/>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nvGrpSpPr>
          <p:cNvPr id="2" name="Group 1"/>
          <p:cNvGrpSpPr/>
          <p:nvPr/>
        </p:nvGrpSpPr>
        <p:grpSpPr>
          <a:xfrm>
            <a:off x="1759741" y="1717028"/>
            <a:ext cx="2006026" cy="1200329"/>
            <a:chOff x="235741" y="1516995"/>
            <a:chExt cx="2006026" cy="1200329"/>
          </a:xfrm>
        </p:grpSpPr>
        <p:cxnSp>
          <p:nvCxnSpPr>
            <p:cNvPr id="7" name="Straight Arrow Connector 6"/>
            <p:cNvCxnSpPr/>
            <p:nvPr/>
          </p:nvCxnSpPr>
          <p:spPr bwMode="auto">
            <a:xfrm>
              <a:off x="1595947" y="1568573"/>
              <a:ext cx="588316" cy="63496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5" name="Rectangle 4"/>
            <p:cNvSpPr/>
            <p:nvPr/>
          </p:nvSpPr>
          <p:spPr>
            <a:xfrm>
              <a:off x="235741" y="1516995"/>
              <a:ext cx="2006026" cy="1200329"/>
            </a:xfrm>
            <a:prstGeom prst="rect">
              <a:avLst/>
            </a:prstGeom>
          </p:spPr>
          <p:txBody>
            <a:bodyPr wrap="square">
              <a:spAutoFit/>
            </a:bodyPr>
            <a:lstStyle/>
            <a:p>
              <a:r>
                <a:rPr lang="en-US" baseline="0" dirty="0"/>
                <a:t>consider</a:t>
              </a:r>
              <a:br>
                <a:rPr lang="en-US" baseline="0" dirty="0"/>
              </a:br>
              <a:r>
                <a:rPr lang="en-US" baseline="0" dirty="0"/>
                <a:t>each </a:t>
              </a:r>
              <a:r>
                <a:rPr lang="en-US" baseline="0" dirty="0" err="1"/>
                <a:t>pkt</a:t>
              </a:r>
              <a:r>
                <a:rPr lang="en-US" baseline="0" dirty="0"/>
                <a:t/>
              </a:r>
              <a:br>
                <a:rPr lang="en-US" baseline="0" dirty="0"/>
              </a:br>
              <a:r>
                <a:rPr lang="en-US" baseline="0" dirty="0"/>
                <a:t>as a </a:t>
              </a:r>
              <a:r>
                <a:rPr lang="en-US" baseline="0" dirty="0">
                  <a:solidFill>
                    <a:srgbClr val="C00000"/>
                  </a:solidFill>
                </a:rPr>
                <a:t>request</a:t>
              </a:r>
            </a:p>
          </p:txBody>
        </p:sp>
      </p:grpSp>
      <p:sp>
        <p:nvSpPr>
          <p:cNvPr id="13" name="Rectangle 12"/>
          <p:cNvSpPr/>
          <p:nvPr/>
        </p:nvSpPr>
        <p:spPr>
          <a:xfrm>
            <a:off x="6624638" y="3824417"/>
            <a:ext cx="4691062" cy="400110"/>
          </a:xfrm>
          <a:prstGeom prst="rect">
            <a:avLst/>
          </a:prstGeom>
        </p:spPr>
        <p:txBody>
          <a:bodyPr wrap="square">
            <a:spAutoFit/>
          </a:bodyPr>
          <a:lstStyle/>
          <a:p>
            <a:r>
              <a:rPr lang="en-US" sz="2000" baseline="0" dirty="0"/>
              <a:t>- A network as a </a:t>
            </a:r>
            <a:r>
              <a:rPr lang="en-US" sz="2000" baseline="0" dirty="0">
                <a:solidFill>
                  <a:srgbClr val="C00000"/>
                </a:solidFill>
              </a:rPr>
              <a:t>single virtual server</a:t>
            </a:r>
          </a:p>
        </p:txBody>
      </p:sp>
      <p:sp>
        <p:nvSpPr>
          <p:cNvPr id="14" name="Rectangle 13"/>
          <p:cNvSpPr/>
          <p:nvPr/>
        </p:nvSpPr>
        <p:spPr>
          <a:xfrm>
            <a:off x="6611847" y="5798982"/>
            <a:ext cx="5491253" cy="707886"/>
          </a:xfrm>
          <a:prstGeom prst="rect">
            <a:avLst/>
          </a:prstGeom>
        </p:spPr>
        <p:txBody>
          <a:bodyPr wrap="square">
            <a:spAutoFit/>
          </a:bodyPr>
          <a:lstStyle/>
          <a:p>
            <a:r>
              <a:rPr lang="en-US" sz="2000" baseline="0" dirty="0"/>
              <a:t>- </a:t>
            </a:r>
            <a:r>
              <a:rPr lang="en-US" sz="2000" baseline="0" dirty="0" smtClean="0"/>
              <a:t>Program returns a high-level instruction on how a </a:t>
            </a:r>
            <a:r>
              <a:rPr lang="en-US" sz="2000" baseline="0" dirty="0" err="1" smtClean="0"/>
              <a:t>pkt</a:t>
            </a:r>
            <a:r>
              <a:rPr lang="en-US" sz="2000" baseline="0" dirty="0" smtClean="0"/>
              <a:t> is handled</a:t>
            </a:r>
            <a:endParaRPr lang="en-US" sz="2000" baseline="0" dirty="0"/>
          </a:p>
        </p:txBody>
      </p:sp>
      <p:sp>
        <p:nvSpPr>
          <p:cNvPr id="15" name="Rectangle 14"/>
          <p:cNvSpPr/>
          <p:nvPr/>
        </p:nvSpPr>
        <p:spPr>
          <a:xfrm>
            <a:off x="6626132" y="4581648"/>
            <a:ext cx="5197568" cy="1015663"/>
          </a:xfrm>
          <a:prstGeom prst="rect">
            <a:avLst/>
          </a:prstGeom>
        </p:spPr>
        <p:txBody>
          <a:bodyPr wrap="square">
            <a:spAutoFit/>
          </a:bodyPr>
          <a:lstStyle/>
          <a:p>
            <a:r>
              <a:rPr lang="en-US" sz="2000" baseline="0" dirty="0"/>
              <a:t>- </a:t>
            </a:r>
            <a:r>
              <a:rPr lang="en-US" sz="2000" baseline="0" dirty="0" smtClean="0"/>
              <a:t>Control program expressed </a:t>
            </a:r>
            <a:r>
              <a:rPr lang="en-US" sz="2000" baseline="0" dirty="0"/>
              <a:t>in general </a:t>
            </a:r>
            <a:r>
              <a:rPr lang="en-US" sz="2000" baseline="0"/>
              <a:t>purpose </a:t>
            </a:r>
            <a:r>
              <a:rPr lang="en-US" sz="2000" baseline="0" smtClean="0"/>
              <a:t>programming language </a:t>
            </a:r>
            <a:r>
              <a:rPr lang="en-US" sz="2000" baseline="0" dirty="0" smtClean="0"/>
              <a:t>(Java in ODL), </a:t>
            </a:r>
            <a:r>
              <a:rPr lang="en-US" sz="2000" baseline="0" dirty="0">
                <a:solidFill>
                  <a:srgbClr val="C00000"/>
                </a:solidFill>
              </a:rPr>
              <a:t>(logically) invoked on each </a:t>
            </a:r>
            <a:r>
              <a:rPr lang="en-US" sz="2000" baseline="0" dirty="0" err="1">
                <a:solidFill>
                  <a:srgbClr val="C00000"/>
                </a:solidFill>
              </a:rPr>
              <a:t>pkt</a:t>
            </a:r>
            <a:endParaRPr lang="en-US" sz="2000" baseline="0" dirty="0">
              <a:solidFill>
                <a:srgbClr val="C00000"/>
              </a:solidFill>
            </a:endParaRPr>
          </a:p>
        </p:txBody>
      </p:sp>
      <p:sp>
        <p:nvSpPr>
          <p:cNvPr id="3" name="Rectangle 2"/>
          <p:cNvSpPr/>
          <p:nvPr/>
        </p:nvSpPr>
        <p:spPr>
          <a:xfrm>
            <a:off x="2024064" y="880745"/>
            <a:ext cx="8301038" cy="400110"/>
          </a:xfrm>
          <a:prstGeom prst="rect">
            <a:avLst/>
          </a:prstGeom>
          <a:ln>
            <a:solidFill>
              <a:schemeClr val="accent1">
                <a:lumMod val="50000"/>
              </a:schemeClr>
            </a:solidFill>
          </a:ln>
        </p:spPr>
        <p:txBody>
          <a:bodyPr wrap="square">
            <a:spAutoFit/>
          </a:bodyPr>
          <a:lstStyle/>
          <a:p>
            <a:pPr algn="ctr"/>
            <a:r>
              <a:rPr lang="en-US" sz="2000" baseline="0" dirty="0"/>
              <a:t>Goal: Can we let programmers write the </a:t>
            </a:r>
            <a:r>
              <a:rPr lang="en-US" sz="2000" baseline="0" dirty="0">
                <a:solidFill>
                  <a:srgbClr val="C00000"/>
                </a:solidFill>
              </a:rPr>
              <a:t>most obvious</a:t>
            </a:r>
            <a:r>
              <a:rPr lang="en-US" sz="2000" baseline="0" dirty="0"/>
              <a:t> SDN </a:t>
            </a:r>
            <a:r>
              <a:rPr lang="en-US" sz="2000" baseline="0" dirty="0" smtClean="0"/>
              <a:t>programs?</a:t>
            </a:r>
            <a:endParaRPr lang="en-US" sz="2000" baseline="0" dirty="0"/>
          </a:p>
        </p:txBody>
      </p:sp>
    </p:spTree>
    <p:extLst>
      <p:ext uri="{BB962C8B-B14F-4D97-AF65-F5344CB8AC3E}">
        <p14:creationId xmlns:p14="http://schemas.microsoft.com/office/powerpoint/2010/main" val="9753530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Challenges </a:t>
            </a:r>
            <a:r>
              <a:rPr lang="en-US" sz="3200" dirty="0" smtClean="0"/>
              <a:t>Realizing the FAST Maple Programming Model</a:t>
            </a:r>
            <a:endParaRPr lang="en-US" sz="3200" dirty="0"/>
          </a:p>
        </p:txBody>
      </p:sp>
      <p:sp>
        <p:nvSpPr>
          <p:cNvPr id="30" name="Content Placeholder 1"/>
          <p:cNvSpPr>
            <a:spLocks noGrp="1"/>
          </p:cNvSpPr>
          <p:nvPr>
            <p:ph idx="1"/>
          </p:nvPr>
        </p:nvSpPr>
        <p:spPr/>
        <p:txBody>
          <a:bodyPr/>
          <a:lstStyle/>
          <a:p>
            <a:r>
              <a:rPr lang="en-US" dirty="0"/>
              <a:t>Controller becomes a </a:t>
            </a:r>
            <a:r>
              <a:rPr lang="en-US" dirty="0">
                <a:solidFill>
                  <a:srgbClr val="C00000"/>
                </a:solidFill>
              </a:rPr>
              <a:t>single point of </a:t>
            </a:r>
            <a:r>
              <a:rPr lang="en-US" dirty="0" smtClean="0">
                <a:solidFill>
                  <a:srgbClr val="C00000"/>
                </a:solidFill>
              </a:rPr>
              <a:t>bottleneck</a:t>
            </a:r>
            <a:r>
              <a:rPr lang="en-US" dirty="0" smtClean="0"/>
              <a:t> </a:t>
            </a:r>
            <a:r>
              <a:rPr lang="en-US" dirty="0"/>
              <a:t>in a </a:t>
            </a:r>
            <a:r>
              <a:rPr lang="en-US" dirty="0">
                <a:solidFill>
                  <a:srgbClr val="C00000"/>
                </a:solidFill>
              </a:rPr>
              <a:t>naïve</a:t>
            </a:r>
            <a:r>
              <a:rPr lang="en-US" dirty="0"/>
              <a:t> </a:t>
            </a:r>
            <a:r>
              <a:rPr lang="en-US" dirty="0" smtClean="0"/>
              <a:t>implementation</a:t>
            </a:r>
          </a:p>
          <a:p>
            <a:endParaRPr lang="en-US" dirty="0" smtClean="0"/>
          </a:p>
          <a:p>
            <a:r>
              <a:rPr lang="en-US" dirty="0" smtClean="0"/>
              <a:t>Despite logical centralization, still a complex system consisting of a large number of functions, where functions can be </a:t>
            </a:r>
            <a:r>
              <a:rPr lang="en-US" dirty="0" smtClean="0">
                <a:solidFill>
                  <a:srgbClr val="C00000"/>
                </a:solidFill>
              </a:rPr>
              <a:t>data-driven</a:t>
            </a:r>
            <a:r>
              <a:rPr lang="en-US" dirty="0" smtClean="0"/>
              <a:t>, highly </a:t>
            </a:r>
            <a:r>
              <a:rPr lang="en-US" dirty="0" smtClean="0">
                <a:solidFill>
                  <a:srgbClr val="C00000"/>
                </a:solidFill>
              </a:rPr>
              <a:t>dynamic functions</a:t>
            </a:r>
          </a:p>
          <a:p>
            <a:endParaRPr lang="is-IS" dirty="0" smtClean="0"/>
          </a:p>
          <a:p>
            <a:r>
              <a:rPr lang="is-IS" dirty="0" smtClean="0"/>
              <a:t>Complex programming environments</a:t>
            </a:r>
          </a:p>
        </p:txBody>
      </p:sp>
      <p:sp>
        <p:nvSpPr>
          <p:cNvPr id="7"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151611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17371</TotalTime>
  <Words>2987</Words>
  <Application>Microsoft Macintosh PowerPoint</Application>
  <PresentationFormat>Widescreen</PresentationFormat>
  <Paragraphs>689</Paragraphs>
  <Slides>65</Slides>
  <Notes>63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65</vt:i4>
      </vt:variant>
    </vt:vector>
  </HeadingPairs>
  <TitlesOfParts>
    <vt:vector size="78" baseType="lpstr">
      <vt:lpstr>Calibri</vt:lpstr>
      <vt:lpstr>Consolas</vt:lpstr>
      <vt:lpstr>Georgia</vt:lpstr>
      <vt:lpstr>Helvetica Neue</vt:lpstr>
      <vt:lpstr>Helvetica Neue Light</vt:lpstr>
      <vt:lpstr>Lucida Grande</vt:lpstr>
      <vt:lpstr>Menlo Bold</vt:lpstr>
      <vt:lpstr>Menlo Regular</vt:lpstr>
      <vt:lpstr>ＭＳ Ｐゴシック</vt:lpstr>
      <vt:lpstr>Verdana</vt:lpstr>
      <vt:lpstr>宋体</vt:lpstr>
      <vt:lpstr>Arial</vt:lpstr>
      <vt:lpstr>Blank Presentation</vt:lpstr>
      <vt:lpstr>Tutorial: SDN Programming  Using High-Level Abstractions</vt:lpstr>
      <vt:lpstr>Outline</vt:lpstr>
      <vt:lpstr>Conceptual Intro:  The FAST Maple Programming Model</vt:lpstr>
      <vt:lpstr>Context</vt:lpstr>
      <vt:lpstr>Key OpenDaylight Programming Abstraction: Data Store</vt:lpstr>
      <vt:lpstr>Key OpenDaylight Programming Abstraction: Data Store</vt:lpstr>
      <vt:lpstr>Our Scope</vt:lpstr>
      <vt:lpstr>The FAST Maple Programming Model</vt:lpstr>
      <vt:lpstr>Challenges Realizing the FAST Maple Programming Model</vt:lpstr>
      <vt:lpstr>Roadmap</vt:lpstr>
      <vt:lpstr>Conceptual Intro:  The Programming-Level Gap Problem, The Maple Approach</vt:lpstr>
      <vt:lpstr>The Programming-Level Gap Problem</vt:lpstr>
      <vt:lpstr>An Example FAST Maple Program</vt:lpstr>
      <vt:lpstr>Controller Program with Flow Table Management</vt:lpstr>
      <vt:lpstr>Controller Program with Flow Table Management</vt:lpstr>
      <vt:lpstr>Does the Program Work?</vt:lpstr>
      <vt:lpstr>Example Approach I to Address Issue (OVS): Using Exact Match</vt:lpstr>
      <vt:lpstr>Problems of Example Approach I</vt:lpstr>
      <vt:lpstr>Approach II: Declarative Policy Languages</vt:lpstr>
      <vt:lpstr>The Maple Approach</vt:lpstr>
      <vt:lpstr>Summary of Maple Programming Model</vt:lpstr>
      <vt:lpstr>Exercises:  - Setup environment - Use FastMaple IDE to create first Maple project  - Write and test M1</vt:lpstr>
      <vt:lpstr>Conceptual Intro:  Maple Magic using TraceTree</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lpstr>Conceptual Intro:  Trace Tree Compression</vt:lpstr>
      <vt:lpstr>Problem: How to Handle User Inefficiency, such as Redundant Trace?</vt:lpstr>
      <vt:lpstr>Example: Trace Reduction</vt:lpstr>
      <vt:lpstr>Example: Trace Reduction</vt:lpstr>
      <vt:lpstr>Example: Trace Reduction</vt:lpstr>
      <vt:lpstr>Example: Trace Reduction</vt:lpstr>
      <vt:lpstr>Example: Trace Reduction</vt:lpstr>
      <vt:lpstr>Example: Trace Reduction</vt:lpstr>
      <vt:lpstr>Exercises: - Try M1 Completion - Write and test M2, M3</vt:lpstr>
      <vt:lpstr>Conceptual Intro:  Maple Composition</vt:lpstr>
      <vt:lpstr>Programming Model: How Does Maple Support Composition?</vt:lpstr>
      <vt:lpstr>Implementing Chaining in Maple is Easy</vt:lpstr>
      <vt:lpstr>Exercise:  - Write and test M4</vt:lpstr>
      <vt:lpstr>Part 3: FAST</vt:lpstr>
      <vt:lpstr>Conceptual Intro:  The FAST Function Store</vt:lpstr>
      <vt:lpstr>The FAST programming model</vt:lpstr>
      <vt:lpstr>A closer look under the hood</vt:lpstr>
      <vt:lpstr> </vt:lpstr>
      <vt:lpstr>Automatic dependency tracking</vt:lpstr>
      <vt:lpstr>Automatic restoration</vt:lpstr>
      <vt:lpstr>Efficient Two-Phase Scheduling</vt:lpstr>
      <vt:lpstr>Exercise:  - Write and test F1</vt:lpstr>
      <vt:lpstr>Part 4: Summary</vt:lpstr>
      <vt:lpstr>Bigger Picture</vt:lpstr>
      <vt:lpstr>Summary</vt:lpstr>
      <vt:lpstr>Thank You</vt:lpstr>
      <vt:lpstr>Maple Details</vt:lpstr>
      <vt:lpstr>Problem: Simple In-order Traversal  Generates Unstable Rules</vt:lpstr>
      <vt:lpstr>Solution: Minimizing Priority Levels:  Increasing at T Nodes Only</vt:lpstr>
      <vt:lpstr>Minimizing Priority Levels:  Increasing at T Nodes Only</vt:lpstr>
      <vt:lpstr>Minimizing Priority Levels:  Increasing at T Nodes Only</vt:lpstr>
      <vt:lpstr>Example Algorithmic Policy in Java</vt:lpstr>
      <vt:lpstr>Example: “Simple” WAN Link Adaptation [Update]</vt:lpstr>
      <vt:lpstr>Example: “Complex” ACL+Policy Routing [Update]</vt:lpstr>
    </vt:vector>
  </TitlesOfParts>
  <Manager/>
  <Company>Yale University</Company>
  <LinksUpToDate>false</LinksUpToDate>
  <SharedDoc>false</SharedDoc>
  <HyperlinkBase/>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Richard Yang</cp:lastModifiedBy>
  <cp:revision>1422</cp:revision>
  <cp:lastPrinted>2011-12-21T04:26:34Z</cp:lastPrinted>
  <dcterms:modified xsi:type="dcterms:W3CDTF">2016-09-26T19:01:30Z</dcterms:modified>
  <cp:category/>
</cp:coreProperties>
</file>